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70" r:id="rId3"/>
    <p:sldId id="257" r:id="rId4"/>
    <p:sldId id="271" r:id="rId5"/>
    <p:sldId id="258" r:id="rId6"/>
    <p:sldId id="259" r:id="rId7"/>
    <p:sldId id="261" r:id="rId8"/>
    <p:sldId id="260" r:id="rId9"/>
    <p:sldId id="262" r:id="rId10"/>
    <p:sldId id="263" r:id="rId11"/>
    <p:sldId id="264" r:id="rId12"/>
    <p:sldId id="265" r:id="rId13"/>
    <p:sldId id="266" r:id="rId14"/>
    <p:sldId id="269" r:id="rId15"/>
    <p:sldId id="267" r:id="rId16"/>
    <p:sldId id="272" r:id="rId17"/>
    <p:sldId id="268" r:id="rId18"/>
  </p:sldIdLst>
  <p:sldSz cx="14630400" cy="8229600"/>
  <p:notesSz cx="8229600" cy="14630400"/>
  <p:embeddedFontLst>
    <p:embeddedFont>
      <p:font typeface="Raleway" pitchFamily="2" charset="0"/>
      <p:regular r:id="rId20"/>
    </p:embeddedFont>
    <p:embeddedFont>
      <p:font typeface="Roboto" panose="02000000000000000000"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8" d="100"/>
          <a:sy n="48" d="100"/>
        </p:scale>
        <p:origin x="77"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7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90632" y="656073"/>
            <a:ext cx="4848322" cy="7272483"/>
          </a:xfrm>
          <a:prstGeom prst="rect">
            <a:avLst/>
          </a:prstGeom>
        </p:spPr>
      </p:pic>
      <p:sp>
        <p:nvSpPr>
          <p:cNvPr id="3" name="Text 0"/>
          <p:cNvSpPr/>
          <p:nvPr/>
        </p:nvSpPr>
        <p:spPr>
          <a:xfrm>
            <a:off x="793790" y="1842611"/>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SmartRetail: Sales Forecasting and Customer Analytics with Machine Learning</a:t>
            </a:r>
            <a:endParaRPr lang="en-US" sz="3900" dirty="0"/>
          </a:p>
        </p:txBody>
      </p:sp>
      <p:sp>
        <p:nvSpPr>
          <p:cNvPr id="4" name="Text 1"/>
          <p:cNvSpPr/>
          <p:nvPr/>
        </p:nvSpPr>
        <p:spPr>
          <a:xfrm>
            <a:off x="1091446" y="4223742"/>
            <a:ext cx="7258764" cy="317540"/>
          </a:xfrm>
          <a:prstGeom prst="rect">
            <a:avLst/>
          </a:prstGeom>
          <a:noFill/>
          <a:ln/>
        </p:spPr>
        <p:txBody>
          <a:bodyPr wrap="none" lIns="0" tIns="0" rIns="0" bIns="0" rtlCol="0" anchor="t"/>
          <a:lstStyle/>
          <a:p>
            <a:pPr marL="0" indent="0" algn="l">
              <a:lnSpc>
                <a:spcPts val="2500"/>
              </a:lnSpc>
              <a:buNone/>
            </a:pPr>
            <a:r>
              <a:rPr lang="en-US" sz="1550" b="1" dirty="0">
                <a:solidFill>
                  <a:srgbClr val="3C3939"/>
                </a:solidFill>
                <a:latin typeface="Roboto" pitchFamily="34" charset="0"/>
                <a:ea typeface="Roboto" pitchFamily="34" charset="-122"/>
                <a:cs typeface="Roboto" pitchFamily="34" charset="-120"/>
              </a:rPr>
              <a:t>Team Members:</a:t>
            </a:r>
            <a:endParaRPr lang="en-US" sz="1550" dirty="0"/>
          </a:p>
        </p:txBody>
      </p:sp>
      <p:sp>
        <p:nvSpPr>
          <p:cNvPr id="5" name="Text 2"/>
          <p:cNvSpPr/>
          <p:nvPr/>
        </p:nvSpPr>
        <p:spPr>
          <a:xfrm>
            <a:off x="1091446" y="4764524"/>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2310030184 - Sadhwika</a:t>
            </a:r>
            <a:endParaRPr lang="en-US" sz="1550" dirty="0"/>
          </a:p>
        </p:txBody>
      </p:sp>
      <p:sp>
        <p:nvSpPr>
          <p:cNvPr id="6" name="Text 3"/>
          <p:cNvSpPr/>
          <p:nvPr/>
        </p:nvSpPr>
        <p:spPr>
          <a:xfrm>
            <a:off x="1091446" y="5305306"/>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2310030363 - Hannah</a:t>
            </a:r>
            <a:endParaRPr lang="en-US" sz="1550" dirty="0"/>
          </a:p>
        </p:txBody>
      </p:sp>
      <p:sp>
        <p:nvSpPr>
          <p:cNvPr id="7" name="Text 4"/>
          <p:cNvSpPr/>
          <p:nvPr/>
        </p:nvSpPr>
        <p:spPr>
          <a:xfrm>
            <a:off x="1091446" y="5846088"/>
            <a:ext cx="7258764"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2310030186 - Sumeaira</a:t>
            </a:r>
            <a:endParaRPr lang="en-US" sz="1550" dirty="0"/>
          </a:p>
        </p:txBody>
      </p:sp>
      <p:sp>
        <p:nvSpPr>
          <p:cNvPr id="8" name="Shape 5"/>
          <p:cNvSpPr/>
          <p:nvPr/>
        </p:nvSpPr>
        <p:spPr>
          <a:xfrm>
            <a:off x="793790" y="4000500"/>
            <a:ext cx="22860" cy="2386370"/>
          </a:xfrm>
          <a:prstGeom prst="rect">
            <a:avLst/>
          </a:prstGeom>
          <a:solidFill>
            <a:srgbClr val="1B1B27"/>
          </a:solidFill>
          <a:ln/>
        </p:spPr>
      </p:sp>
      <p:sp>
        <p:nvSpPr>
          <p:cNvPr id="9" name="Rectangle 8">
            <a:extLst>
              <a:ext uri="{FF2B5EF4-FFF2-40B4-BE49-F238E27FC236}">
                <a16:creationId xmlns:a16="http://schemas.microsoft.com/office/drawing/2014/main" id="{639295D3-638A-6D46-08D8-747525DBF72D}"/>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0550" y="406003"/>
            <a:ext cx="4661297" cy="461367"/>
          </a:xfrm>
          <a:prstGeom prst="rect">
            <a:avLst/>
          </a:prstGeom>
          <a:noFill/>
          <a:ln/>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Forecasting Models: ARIMA</a:t>
            </a:r>
            <a:endParaRPr lang="en-US" sz="2900" dirty="0"/>
          </a:p>
        </p:txBody>
      </p:sp>
      <p:sp>
        <p:nvSpPr>
          <p:cNvPr id="3" name="Text 1"/>
          <p:cNvSpPr/>
          <p:nvPr/>
        </p:nvSpPr>
        <p:spPr>
          <a:xfrm>
            <a:off x="590550" y="1162645"/>
            <a:ext cx="13449300" cy="472440"/>
          </a:xfrm>
          <a:prstGeom prst="rect">
            <a:avLst/>
          </a:prstGeom>
          <a:noFill/>
          <a:ln/>
        </p:spPr>
        <p:txBody>
          <a:bodyPr wrap="square" lIns="0" tIns="0" rIns="0" bIns="0" rtlCol="0" anchor="t"/>
          <a:lstStyle/>
          <a:p>
            <a:pPr marL="0" indent="0" algn="l">
              <a:lnSpc>
                <a:spcPts val="1850"/>
              </a:lnSpc>
              <a:buNone/>
            </a:pPr>
            <a:r>
              <a:rPr lang="en-US" sz="1150" dirty="0">
                <a:solidFill>
                  <a:srgbClr val="3C3939"/>
                </a:solidFill>
                <a:latin typeface="Roboto" pitchFamily="34" charset="0"/>
                <a:ea typeface="Roboto" pitchFamily="34" charset="-122"/>
                <a:cs typeface="Roboto" pitchFamily="34" charset="-120"/>
              </a:rPr>
              <a:t>The </a:t>
            </a:r>
            <a:r>
              <a:rPr lang="en-US" sz="1150" b="1" dirty="0">
                <a:solidFill>
                  <a:srgbClr val="3C3939"/>
                </a:solidFill>
                <a:latin typeface="Roboto" pitchFamily="34" charset="0"/>
                <a:ea typeface="Roboto" pitchFamily="34" charset="-122"/>
                <a:cs typeface="Roboto" pitchFamily="34" charset="-120"/>
              </a:rPr>
              <a:t>AutoRegressive Integrated Moving Average (ARIMA)</a:t>
            </a:r>
            <a:r>
              <a:rPr lang="en-US" sz="1150" dirty="0">
                <a:solidFill>
                  <a:srgbClr val="3C3939"/>
                </a:solidFill>
                <a:latin typeface="Roboto" pitchFamily="34" charset="0"/>
                <a:ea typeface="Roboto" pitchFamily="34" charset="-122"/>
                <a:cs typeface="Roboto" pitchFamily="34" charset="-120"/>
              </a:rPr>
              <a:t> model is a fundamental statistical method used for time series forecasting. It's particularly effective for predicting future sales based on historical data.</a:t>
            </a:r>
            <a:endParaRPr lang="en-US" sz="1150" dirty="0"/>
          </a:p>
        </p:txBody>
      </p:sp>
      <p:sp>
        <p:nvSpPr>
          <p:cNvPr id="4" name="Text 2"/>
          <p:cNvSpPr/>
          <p:nvPr/>
        </p:nvSpPr>
        <p:spPr>
          <a:xfrm>
            <a:off x="590550" y="1801177"/>
            <a:ext cx="13449300" cy="23622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ARIMA excels at capturing underlying </a:t>
            </a:r>
            <a:r>
              <a:rPr lang="en-US" sz="1150" b="1" dirty="0">
                <a:solidFill>
                  <a:srgbClr val="3C3939"/>
                </a:solidFill>
                <a:latin typeface="Roboto" pitchFamily="34" charset="0"/>
                <a:ea typeface="Roboto" pitchFamily="34" charset="-122"/>
                <a:cs typeface="Roboto" pitchFamily="34" charset="-120"/>
              </a:rPr>
              <a:t>trend</a:t>
            </a:r>
            <a:r>
              <a:rPr lang="en-US" sz="1150" dirty="0">
                <a:solidFill>
                  <a:srgbClr val="3C3939"/>
                </a:solidFill>
                <a:latin typeface="Roboto" pitchFamily="34" charset="0"/>
                <a:ea typeface="Roboto" pitchFamily="34" charset="-122"/>
                <a:cs typeface="Roboto" pitchFamily="34" charset="-120"/>
              </a:rPr>
              <a:t> and </a:t>
            </a:r>
            <a:r>
              <a:rPr lang="en-US" sz="1150" b="1" dirty="0">
                <a:solidFill>
                  <a:srgbClr val="3C3939"/>
                </a:solidFill>
                <a:latin typeface="Roboto" pitchFamily="34" charset="0"/>
                <a:ea typeface="Roboto" pitchFamily="34" charset="-122"/>
                <a:cs typeface="Roboto" pitchFamily="34" charset="-120"/>
              </a:rPr>
              <a:t>seasonality</a:t>
            </a:r>
            <a:r>
              <a:rPr lang="en-US" sz="1150" dirty="0">
                <a:solidFill>
                  <a:srgbClr val="3C3939"/>
                </a:solidFill>
                <a:latin typeface="Roboto" pitchFamily="34" charset="0"/>
                <a:ea typeface="Roboto" pitchFamily="34" charset="-122"/>
                <a:cs typeface="Roboto" pitchFamily="34" charset="-120"/>
              </a:rPr>
              <a:t> within sales data.</a:t>
            </a:r>
            <a:endParaRPr lang="en-US" sz="1150" dirty="0"/>
          </a:p>
        </p:txBody>
      </p:sp>
      <p:sp>
        <p:nvSpPr>
          <p:cNvPr id="5" name="Text 3"/>
          <p:cNvSpPr/>
          <p:nvPr/>
        </p:nvSpPr>
        <p:spPr>
          <a:xfrm>
            <a:off x="590550" y="2089071"/>
            <a:ext cx="13449300" cy="236220"/>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It decomposes time series into </a:t>
            </a:r>
            <a:r>
              <a:rPr lang="en-US" sz="1150" b="1" dirty="0">
                <a:solidFill>
                  <a:srgbClr val="3C3939"/>
                </a:solidFill>
                <a:latin typeface="Roboto" pitchFamily="34" charset="0"/>
                <a:ea typeface="Roboto" pitchFamily="34" charset="-122"/>
                <a:cs typeface="Roboto" pitchFamily="34" charset="-120"/>
              </a:rPr>
              <a:t>autoregressive (AR)</a:t>
            </a:r>
            <a:r>
              <a:rPr lang="en-US" sz="1150" dirty="0">
                <a:solidFill>
                  <a:srgbClr val="3C3939"/>
                </a:solidFill>
                <a:latin typeface="Roboto" pitchFamily="34" charset="0"/>
                <a:ea typeface="Roboto" pitchFamily="34" charset="-122"/>
                <a:cs typeface="Roboto" pitchFamily="34" charset="-120"/>
              </a:rPr>
              <a:t>, </a:t>
            </a:r>
            <a:r>
              <a:rPr lang="en-US" sz="1150" b="1" dirty="0">
                <a:solidFill>
                  <a:srgbClr val="3C3939"/>
                </a:solidFill>
                <a:latin typeface="Roboto" pitchFamily="34" charset="0"/>
                <a:ea typeface="Roboto" pitchFamily="34" charset="-122"/>
                <a:cs typeface="Roboto" pitchFamily="34" charset="-120"/>
              </a:rPr>
              <a:t>integrated (I)</a:t>
            </a:r>
            <a:r>
              <a:rPr lang="en-US" sz="1150" dirty="0">
                <a:solidFill>
                  <a:srgbClr val="3C3939"/>
                </a:solidFill>
                <a:latin typeface="Roboto" pitchFamily="34" charset="0"/>
                <a:ea typeface="Roboto" pitchFamily="34" charset="-122"/>
                <a:cs typeface="Roboto" pitchFamily="34" charset="-120"/>
              </a:rPr>
              <a:t>, and </a:t>
            </a:r>
            <a:r>
              <a:rPr lang="en-US" sz="1150" b="1" dirty="0">
                <a:solidFill>
                  <a:srgbClr val="3C3939"/>
                </a:solidFill>
                <a:latin typeface="Roboto" pitchFamily="34" charset="0"/>
                <a:ea typeface="Roboto" pitchFamily="34" charset="-122"/>
                <a:cs typeface="Roboto" pitchFamily="34" charset="-120"/>
              </a:rPr>
              <a:t>moving average (MA)</a:t>
            </a:r>
            <a:r>
              <a:rPr lang="en-US" sz="1150" dirty="0">
                <a:solidFill>
                  <a:srgbClr val="3C3939"/>
                </a:solidFill>
                <a:latin typeface="Roboto" pitchFamily="34" charset="0"/>
                <a:ea typeface="Roboto" pitchFamily="34" charset="-122"/>
                <a:cs typeface="Roboto" pitchFamily="34" charset="-120"/>
              </a:rPr>
              <a:t> components.</a:t>
            </a:r>
            <a:endParaRPr lang="en-US" sz="1150" dirty="0"/>
          </a:p>
        </p:txBody>
      </p:sp>
      <p:sp>
        <p:nvSpPr>
          <p:cNvPr id="6" name="Text 4"/>
          <p:cNvSpPr/>
          <p:nvPr/>
        </p:nvSpPr>
        <p:spPr>
          <a:xfrm>
            <a:off x="590550" y="2376964"/>
            <a:ext cx="13449300" cy="236220"/>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C3939"/>
                </a:solidFill>
                <a:latin typeface="Roboto" pitchFamily="34" charset="0"/>
                <a:ea typeface="Roboto" pitchFamily="34" charset="-122"/>
                <a:cs typeface="Roboto" pitchFamily="34" charset="-120"/>
              </a:rPr>
              <a:t>Pros</a:t>
            </a:r>
            <a:r>
              <a:rPr lang="en-US" sz="1150" dirty="0">
                <a:solidFill>
                  <a:srgbClr val="3C3939"/>
                </a:solidFill>
                <a:latin typeface="Roboto" pitchFamily="34" charset="0"/>
                <a:ea typeface="Roboto" pitchFamily="34" charset="-122"/>
                <a:cs typeface="Roboto" pitchFamily="34" charset="-120"/>
              </a:rPr>
              <a:t>: Relatively simple to implement and offers high interpretability of results.</a:t>
            </a:r>
            <a:endParaRPr lang="en-US" sz="1150" dirty="0"/>
          </a:p>
        </p:txBody>
      </p:sp>
      <p:sp>
        <p:nvSpPr>
          <p:cNvPr id="7" name="Text 5"/>
          <p:cNvSpPr/>
          <p:nvPr/>
        </p:nvSpPr>
        <p:spPr>
          <a:xfrm>
            <a:off x="590550" y="2664857"/>
            <a:ext cx="13449300" cy="236220"/>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C3939"/>
                </a:solidFill>
                <a:latin typeface="Roboto" pitchFamily="34" charset="0"/>
                <a:ea typeface="Roboto" pitchFamily="34" charset="-122"/>
                <a:cs typeface="Roboto" pitchFamily="34" charset="-120"/>
              </a:rPr>
              <a:t>Cons</a:t>
            </a:r>
            <a:r>
              <a:rPr lang="en-US" sz="1150" dirty="0">
                <a:solidFill>
                  <a:srgbClr val="3C3939"/>
                </a:solidFill>
                <a:latin typeface="Roboto" pitchFamily="34" charset="0"/>
                <a:ea typeface="Roboto" pitchFamily="34" charset="-122"/>
                <a:cs typeface="Roboto" pitchFamily="34" charset="-120"/>
              </a:rPr>
              <a:t>: Requires the time series data to be </a:t>
            </a:r>
            <a:r>
              <a:rPr lang="en-US" sz="1150" b="1" dirty="0">
                <a:solidFill>
                  <a:srgbClr val="3C3939"/>
                </a:solidFill>
                <a:latin typeface="Roboto" pitchFamily="34" charset="0"/>
                <a:ea typeface="Roboto" pitchFamily="34" charset="-122"/>
                <a:cs typeface="Roboto" pitchFamily="34" charset="-120"/>
              </a:rPr>
              <a:t>stationary</a:t>
            </a:r>
            <a:r>
              <a:rPr lang="en-US" sz="1150" dirty="0">
                <a:solidFill>
                  <a:srgbClr val="3C3939"/>
                </a:solidFill>
                <a:latin typeface="Roboto" pitchFamily="34" charset="0"/>
                <a:ea typeface="Roboto" pitchFamily="34" charset="-122"/>
                <a:cs typeface="Roboto" pitchFamily="34" charset="-120"/>
              </a:rPr>
              <a:t> (constant mean, variance, and autocorrelation over time), often necessitating differencing operations.</a:t>
            </a:r>
            <a:endParaRPr lang="en-US" sz="1150" dirty="0"/>
          </a:p>
        </p:txBody>
      </p:sp>
      <p:pic>
        <p:nvPicPr>
          <p:cNvPr id="8" name="Image 0" descr="preencoded.png"/>
          <p:cNvPicPr>
            <a:picLocks noChangeAspect="1"/>
          </p:cNvPicPr>
          <p:nvPr/>
        </p:nvPicPr>
        <p:blipFill>
          <a:blip r:embed="rId3"/>
          <a:stretch>
            <a:fillRect/>
          </a:stretch>
        </p:blipFill>
        <p:spPr>
          <a:xfrm>
            <a:off x="590550" y="3233261"/>
            <a:ext cx="6668469" cy="4264819"/>
          </a:xfrm>
          <a:prstGeom prst="rect">
            <a:avLst/>
          </a:prstGeom>
        </p:spPr>
      </p:pic>
      <p:pic>
        <p:nvPicPr>
          <p:cNvPr id="9" name="Image 1" descr="preencoded.png"/>
          <p:cNvPicPr>
            <a:picLocks noChangeAspect="1"/>
          </p:cNvPicPr>
          <p:nvPr/>
        </p:nvPicPr>
        <p:blipFill>
          <a:blip r:embed="rId4"/>
          <a:stretch>
            <a:fillRect/>
          </a:stretch>
        </p:blipFill>
        <p:spPr>
          <a:xfrm>
            <a:off x="7779068" y="3233261"/>
            <a:ext cx="6268283" cy="4264819"/>
          </a:xfrm>
          <a:prstGeom prst="rect">
            <a:avLst/>
          </a:prstGeom>
        </p:spPr>
      </p:pic>
      <p:sp>
        <p:nvSpPr>
          <p:cNvPr id="10" name="Text 6"/>
          <p:cNvSpPr/>
          <p:nvPr/>
        </p:nvSpPr>
        <p:spPr>
          <a:xfrm>
            <a:off x="7779068" y="7664172"/>
            <a:ext cx="6268283" cy="236220"/>
          </a:xfrm>
          <a:prstGeom prst="rect">
            <a:avLst/>
          </a:prstGeom>
          <a:noFill/>
          <a:ln/>
        </p:spPr>
        <p:txBody>
          <a:bodyPr wrap="none" lIns="0" tIns="0" rIns="0" bIns="0" rtlCol="0" anchor="t"/>
          <a:lstStyle/>
          <a:p>
            <a:pPr marL="0" indent="0" algn="l">
              <a:lnSpc>
                <a:spcPts val="1850"/>
              </a:lnSpc>
              <a:buNone/>
            </a:pPr>
            <a:endParaRPr lang="en-US" sz="1150" dirty="0"/>
          </a:p>
        </p:txBody>
      </p:sp>
      <p:sp>
        <p:nvSpPr>
          <p:cNvPr id="11" name="Text 7"/>
          <p:cNvSpPr/>
          <p:nvPr/>
        </p:nvSpPr>
        <p:spPr>
          <a:xfrm>
            <a:off x="590550" y="8199358"/>
            <a:ext cx="13449300" cy="236220"/>
          </a:xfrm>
          <a:prstGeom prst="rect">
            <a:avLst/>
          </a:prstGeom>
          <a:noFill/>
          <a:ln/>
        </p:spPr>
        <p:txBody>
          <a:bodyPr wrap="none" lIns="0" tIns="0" rIns="0" bIns="0" rtlCol="0" anchor="t"/>
          <a:lstStyle/>
          <a:p>
            <a:pPr marL="0" indent="0" algn="l">
              <a:lnSpc>
                <a:spcPts val="1850"/>
              </a:lnSpc>
              <a:buNone/>
            </a:pPr>
            <a:endParaRPr lang="en-US" sz="1150" dirty="0"/>
          </a:p>
        </p:txBody>
      </p:sp>
      <p:sp>
        <p:nvSpPr>
          <p:cNvPr id="12" name="Rectangle 11">
            <a:extLst>
              <a:ext uri="{FF2B5EF4-FFF2-40B4-BE49-F238E27FC236}">
                <a16:creationId xmlns:a16="http://schemas.microsoft.com/office/drawing/2014/main" id="{9CE98555-0549-2945-8F0A-B24A51F51532}"/>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9007" y="678120"/>
            <a:ext cx="5287804" cy="491371"/>
          </a:xfrm>
          <a:prstGeom prst="rect">
            <a:avLst/>
          </a:prstGeom>
          <a:noFill/>
          <a:ln/>
        </p:spPr>
        <p:txBody>
          <a:bodyPr wrap="none" lIns="0" tIns="0" rIns="0" bIns="0" rtlCol="0" anchor="t"/>
          <a:lstStyle/>
          <a:p>
            <a:pPr marL="0" indent="0" algn="l">
              <a:lnSpc>
                <a:spcPts val="3850"/>
              </a:lnSpc>
              <a:buNone/>
            </a:pPr>
            <a:r>
              <a:rPr lang="en-US" sz="3050" dirty="0">
                <a:solidFill>
                  <a:srgbClr val="1B1B27"/>
                </a:solidFill>
                <a:latin typeface="Raleway" pitchFamily="34" charset="0"/>
                <a:ea typeface="Raleway" pitchFamily="34" charset="-122"/>
                <a:cs typeface="Raleway" pitchFamily="34" charset="-120"/>
              </a:rPr>
              <a:t>Forecasting Models : Prophet</a:t>
            </a:r>
            <a:endParaRPr lang="en-US" sz="3050" dirty="0"/>
          </a:p>
        </p:txBody>
      </p:sp>
      <p:sp>
        <p:nvSpPr>
          <p:cNvPr id="3" name="Text 1"/>
          <p:cNvSpPr/>
          <p:nvPr/>
        </p:nvSpPr>
        <p:spPr>
          <a:xfrm>
            <a:off x="636508" y="1310610"/>
            <a:ext cx="13372386" cy="251579"/>
          </a:xfrm>
          <a:prstGeom prst="rect">
            <a:avLst/>
          </a:prstGeom>
          <a:noFill/>
          <a:ln/>
        </p:spPr>
        <p:txBody>
          <a:bodyPr wrap="none" lIns="0" tIns="0" rIns="0" bIns="0" rtlCol="0" anchor="t"/>
          <a:lstStyle/>
          <a:p>
            <a:pPr marL="0" indent="0" algn="l">
              <a:lnSpc>
                <a:spcPts val="1950"/>
              </a:lnSpc>
              <a:buNone/>
            </a:pPr>
            <a:r>
              <a:rPr lang="en-US" sz="1200" b="1" dirty="0">
                <a:solidFill>
                  <a:srgbClr val="3C3939"/>
                </a:solidFill>
                <a:latin typeface="Roboto" pitchFamily="34" charset="0"/>
                <a:ea typeface="Roboto" pitchFamily="34" charset="-122"/>
                <a:cs typeface="Roboto" pitchFamily="34" charset="-120"/>
              </a:rPr>
              <a:t>Prophet</a:t>
            </a:r>
            <a:r>
              <a:rPr lang="en-US" sz="1200" dirty="0">
                <a:solidFill>
                  <a:srgbClr val="3C3939"/>
                </a:solidFill>
                <a:latin typeface="Roboto" pitchFamily="34" charset="0"/>
                <a:ea typeface="Roboto" pitchFamily="34" charset="-122"/>
                <a:cs typeface="Roboto" pitchFamily="34" charset="-120"/>
              </a:rPr>
              <a:t>, an open-source forecasting tool developed by Facebook, is specifically designed for business forecasting, handling daily, weekly, and yearly seasonality patterns effectively.</a:t>
            </a:r>
            <a:endParaRPr lang="en-US" sz="1200" dirty="0"/>
          </a:p>
        </p:txBody>
      </p:sp>
      <p:sp>
        <p:nvSpPr>
          <p:cNvPr id="4" name="Text 2"/>
          <p:cNvSpPr/>
          <p:nvPr/>
        </p:nvSpPr>
        <p:spPr>
          <a:xfrm>
            <a:off x="629007" y="1656052"/>
            <a:ext cx="13372386" cy="25157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It is robust to </a:t>
            </a:r>
            <a:r>
              <a:rPr lang="en-US" sz="1200" b="1" dirty="0">
                <a:solidFill>
                  <a:srgbClr val="3C3939"/>
                </a:solidFill>
                <a:latin typeface="Roboto" pitchFamily="34" charset="0"/>
                <a:ea typeface="Roboto" pitchFamily="34" charset="-122"/>
                <a:cs typeface="Roboto" pitchFamily="34" charset="-120"/>
              </a:rPr>
              <a:t>outliers</a:t>
            </a:r>
            <a:r>
              <a:rPr lang="en-US" sz="1200" dirty="0">
                <a:solidFill>
                  <a:srgbClr val="3C3939"/>
                </a:solidFill>
                <a:latin typeface="Roboto" pitchFamily="34" charset="0"/>
                <a:ea typeface="Roboto" pitchFamily="34" charset="-122"/>
                <a:cs typeface="Roboto" pitchFamily="34" charset="-120"/>
              </a:rPr>
              <a:t>, </a:t>
            </a:r>
            <a:r>
              <a:rPr lang="en-US" sz="1200" b="1" dirty="0">
                <a:solidFill>
                  <a:srgbClr val="3C3939"/>
                </a:solidFill>
                <a:latin typeface="Roboto" pitchFamily="34" charset="0"/>
                <a:ea typeface="Roboto" pitchFamily="34" charset="-122"/>
                <a:cs typeface="Roboto" pitchFamily="34" charset="-120"/>
              </a:rPr>
              <a:t>missing data</a:t>
            </a:r>
            <a:r>
              <a:rPr lang="en-US" sz="1200" dirty="0">
                <a:solidFill>
                  <a:srgbClr val="3C3939"/>
                </a:solidFill>
                <a:latin typeface="Roboto" pitchFamily="34" charset="0"/>
                <a:ea typeface="Roboto" pitchFamily="34" charset="-122"/>
                <a:cs typeface="Roboto" pitchFamily="34" charset="-120"/>
              </a:rPr>
              <a:t>, and significant shifts in the time series.</a:t>
            </a:r>
            <a:endParaRPr lang="en-US" sz="1200" dirty="0"/>
          </a:p>
        </p:txBody>
      </p:sp>
      <p:sp>
        <p:nvSpPr>
          <p:cNvPr id="5" name="Text 3"/>
          <p:cNvSpPr/>
          <p:nvPr/>
        </p:nvSpPr>
        <p:spPr>
          <a:xfrm>
            <a:off x="629007" y="1998676"/>
            <a:ext cx="13372386" cy="25157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Prophet automatically incorporates known </a:t>
            </a:r>
            <a:r>
              <a:rPr lang="en-US" sz="1200" b="1" dirty="0">
                <a:solidFill>
                  <a:srgbClr val="3C3939"/>
                </a:solidFill>
                <a:latin typeface="Roboto" pitchFamily="34" charset="0"/>
                <a:ea typeface="Roboto" pitchFamily="34" charset="-122"/>
                <a:cs typeface="Roboto" pitchFamily="34" charset="-120"/>
              </a:rPr>
              <a:t>holidays and special events</a:t>
            </a:r>
            <a:r>
              <a:rPr lang="en-US" sz="1200" dirty="0">
                <a:solidFill>
                  <a:srgbClr val="3C3939"/>
                </a:solidFill>
                <a:latin typeface="Roboto" pitchFamily="34" charset="0"/>
                <a:ea typeface="Roboto" pitchFamily="34" charset="-122"/>
                <a:cs typeface="Roboto" pitchFamily="34" charset="-120"/>
              </a:rPr>
              <a:t>, which is crucial for retail sales forecasting.</a:t>
            </a:r>
            <a:endParaRPr lang="en-US" sz="1200" dirty="0"/>
          </a:p>
        </p:txBody>
      </p:sp>
      <p:sp>
        <p:nvSpPr>
          <p:cNvPr id="6" name="Text 4"/>
          <p:cNvSpPr/>
          <p:nvPr/>
        </p:nvSpPr>
        <p:spPr>
          <a:xfrm>
            <a:off x="629007" y="2364516"/>
            <a:ext cx="13372386" cy="25157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Its user-friendly interface allows for </a:t>
            </a:r>
            <a:r>
              <a:rPr lang="en-US" sz="1200" b="1" dirty="0">
                <a:solidFill>
                  <a:srgbClr val="3C3939"/>
                </a:solidFill>
                <a:latin typeface="Roboto" pitchFamily="34" charset="0"/>
                <a:ea typeface="Roboto" pitchFamily="34" charset="-122"/>
                <a:cs typeface="Roboto" pitchFamily="34" charset="-120"/>
              </a:rPr>
              <a:t>minimal parameter tuning</a:t>
            </a:r>
            <a:r>
              <a:rPr lang="en-US" sz="1200" dirty="0">
                <a:solidFill>
                  <a:srgbClr val="3C3939"/>
                </a:solidFill>
                <a:latin typeface="Roboto" pitchFamily="34" charset="0"/>
                <a:ea typeface="Roboto" pitchFamily="34" charset="-122"/>
                <a:cs typeface="Roboto" pitchFamily="34" charset="-120"/>
              </a:rPr>
              <a:t>, making it accessible for a wide range of users.</a:t>
            </a:r>
            <a:endParaRPr lang="en-US" sz="1200" dirty="0"/>
          </a:p>
        </p:txBody>
      </p:sp>
      <p:sp>
        <p:nvSpPr>
          <p:cNvPr id="7" name="Text 5"/>
          <p:cNvSpPr/>
          <p:nvPr/>
        </p:nvSpPr>
        <p:spPr>
          <a:xfrm>
            <a:off x="629007" y="2736191"/>
            <a:ext cx="13372386" cy="25157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Provides </a:t>
            </a:r>
            <a:r>
              <a:rPr lang="en-US" sz="1200" b="1" dirty="0">
                <a:solidFill>
                  <a:srgbClr val="3C3939"/>
                </a:solidFill>
                <a:latin typeface="Roboto" pitchFamily="34" charset="0"/>
                <a:ea typeface="Roboto" pitchFamily="34" charset="-122"/>
                <a:cs typeface="Roboto" pitchFamily="34" charset="-120"/>
              </a:rPr>
              <a:t>interpretable components</a:t>
            </a:r>
            <a:r>
              <a:rPr lang="en-US" sz="1200" dirty="0">
                <a:solidFill>
                  <a:srgbClr val="3C3939"/>
                </a:solidFill>
                <a:latin typeface="Roboto" pitchFamily="34" charset="0"/>
                <a:ea typeface="Roboto" pitchFamily="34" charset="-122"/>
                <a:cs typeface="Roboto" pitchFamily="34" charset="-120"/>
              </a:rPr>
              <a:t> such as trend, seasonality, and holiday effects, aiding business understanding.</a:t>
            </a:r>
            <a:endParaRPr lang="en-US" sz="1200" dirty="0"/>
          </a:p>
        </p:txBody>
      </p:sp>
      <p:pic>
        <p:nvPicPr>
          <p:cNvPr id="8" name="Image 0" descr="preencoded.png"/>
          <p:cNvPicPr>
            <a:picLocks noChangeAspect="1"/>
          </p:cNvPicPr>
          <p:nvPr/>
        </p:nvPicPr>
        <p:blipFill>
          <a:blip r:embed="rId3"/>
          <a:stretch>
            <a:fillRect/>
          </a:stretch>
        </p:blipFill>
        <p:spPr>
          <a:xfrm>
            <a:off x="564786" y="3415605"/>
            <a:ext cx="6750414" cy="3919776"/>
          </a:xfrm>
          <a:prstGeom prst="rect">
            <a:avLst/>
          </a:prstGeom>
        </p:spPr>
      </p:pic>
      <p:pic>
        <p:nvPicPr>
          <p:cNvPr id="9" name="Image 1" descr="preencoded.png"/>
          <p:cNvPicPr>
            <a:picLocks noChangeAspect="1"/>
          </p:cNvPicPr>
          <p:nvPr/>
        </p:nvPicPr>
        <p:blipFill>
          <a:blip r:embed="rId4"/>
          <a:stretch>
            <a:fillRect/>
          </a:stretch>
        </p:blipFill>
        <p:spPr>
          <a:xfrm>
            <a:off x="7652147" y="3415605"/>
            <a:ext cx="6356747" cy="3919776"/>
          </a:xfrm>
          <a:prstGeom prst="rect">
            <a:avLst/>
          </a:prstGeom>
        </p:spPr>
      </p:pic>
      <p:sp>
        <p:nvSpPr>
          <p:cNvPr id="10" name="Text 6"/>
          <p:cNvSpPr/>
          <p:nvPr/>
        </p:nvSpPr>
        <p:spPr>
          <a:xfrm>
            <a:off x="7652147" y="7209592"/>
            <a:ext cx="6356747" cy="251579"/>
          </a:xfrm>
          <a:prstGeom prst="rect">
            <a:avLst/>
          </a:prstGeom>
          <a:noFill/>
          <a:ln/>
        </p:spPr>
        <p:txBody>
          <a:bodyPr wrap="none" lIns="0" tIns="0" rIns="0" bIns="0" rtlCol="0" anchor="t"/>
          <a:lstStyle/>
          <a:p>
            <a:pPr marL="0" indent="0" algn="l">
              <a:lnSpc>
                <a:spcPts val="1950"/>
              </a:lnSpc>
              <a:buNone/>
            </a:pPr>
            <a:endParaRPr lang="en-US" sz="1200" dirty="0"/>
          </a:p>
        </p:txBody>
      </p:sp>
      <p:sp>
        <p:nvSpPr>
          <p:cNvPr id="12" name="Rectangle 11">
            <a:extLst>
              <a:ext uri="{FF2B5EF4-FFF2-40B4-BE49-F238E27FC236}">
                <a16:creationId xmlns:a16="http://schemas.microsoft.com/office/drawing/2014/main" id="{9292B20A-C05D-BF9F-0272-5E2F236AEE19}"/>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8856" y="1423542"/>
            <a:ext cx="8605242" cy="433507"/>
          </a:xfrm>
          <a:prstGeom prst="rect">
            <a:avLst/>
          </a:prstGeom>
          <a:noFill/>
          <a:ln/>
        </p:spPr>
        <p:txBody>
          <a:bodyPr wrap="none" lIns="0" tIns="0" rIns="0" bIns="0" rtlCol="0" anchor="t"/>
          <a:lstStyle/>
          <a:p>
            <a:pPr marL="0" indent="0" algn="l">
              <a:lnSpc>
                <a:spcPts val="3400"/>
              </a:lnSpc>
              <a:buNone/>
            </a:pPr>
            <a:r>
              <a:rPr lang="en-US" sz="2700" dirty="0">
                <a:solidFill>
                  <a:srgbClr val="1B1B27"/>
                </a:solidFill>
                <a:latin typeface="Raleway" pitchFamily="34" charset="0"/>
                <a:ea typeface="Raleway" pitchFamily="34" charset="-122"/>
                <a:cs typeface="Raleway" pitchFamily="34" charset="-120"/>
              </a:rPr>
              <a:t>Machine Learning Models: Random Forest Regression</a:t>
            </a:r>
            <a:endParaRPr lang="en-US" sz="2700" dirty="0"/>
          </a:p>
        </p:txBody>
      </p:sp>
      <p:sp>
        <p:nvSpPr>
          <p:cNvPr id="3" name="Text 1"/>
          <p:cNvSpPr/>
          <p:nvPr/>
        </p:nvSpPr>
        <p:spPr>
          <a:xfrm>
            <a:off x="658856" y="2465489"/>
            <a:ext cx="7591523" cy="443865"/>
          </a:xfrm>
          <a:prstGeom prst="rect">
            <a:avLst/>
          </a:prstGeom>
          <a:noFill/>
          <a:ln/>
        </p:spPr>
        <p:txBody>
          <a:bodyPr wrap="square" lIns="0" tIns="0" rIns="0" bIns="0" rtlCol="0" anchor="t"/>
          <a:lstStyle/>
          <a:p>
            <a:pPr marL="0" indent="0">
              <a:lnSpc>
                <a:spcPts val="1700"/>
              </a:lnSpc>
              <a:buNone/>
            </a:pPr>
            <a:r>
              <a:rPr lang="en-US" sz="1200" b="1" dirty="0">
                <a:solidFill>
                  <a:srgbClr val="3C3939"/>
                </a:solidFill>
                <a:latin typeface="Roboto" pitchFamily="34" charset="0"/>
                <a:ea typeface="Roboto" pitchFamily="34" charset="-122"/>
                <a:cs typeface="Roboto" pitchFamily="34" charset="-120"/>
              </a:rPr>
              <a:t>Random Forest Regression</a:t>
            </a:r>
            <a:r>
              <a:rPr lang="en-US" sz="1200" dirty="0">
                <a:solidFill>
                  <a:srgbClr val="3C3939"/>
                </a:solidFill>
                <a:latin typeface="Roboto" pitchFamily="34" charset="0"/>
                <a:ea typeface="Roboto" pitchFamily="34" charset="-122"/>
                <a:cs typeface="Roboto" pitchFamily="34" charset="-120"/>
              </a:rPr>
              <a:t> is a powerful supervised machine learning algorithm versatile for </a:t>
            </a:r>
            <a:br>
              <a:rPr lang="en-US" sz="1200" dirty="0">
                <a:solidFill>
                  <a:srgbClr val="3C3939"/>
                </a:solidFill>
                <a:latin typeface="Roboto" pitchFamily="34" charset="0"/>
                <a:ea typeface="Roboto" pitchFamily="34" charset="-122"/>
                <a:cs typeface="Roboto" pitchFamily="34" charset="-120"/>
              </a:rPr>
            </a:br>
            <a:r>
              <a:rPr lang="en-US" sz="1200" dirty="0">
                <a:solidFill>
                  <a:srgbClr val="3C3939"/>
                </a:solidFill>
                <a:latin typeface="Roboto" pitchFamily="34" charset="0"/>
                <a:ea typeface="Roboto" pitchFamily="34" charset="-122"/>
                <a:cs typeface="Roboto" pitchFamily="34" charset="-120"/>
              </a:rPr>
              <a:t>predicting continuous target variables like sales figures. It constructs multiple decision </a:t>
            </a:r>
            <a:br>
              <a:rPr lang="en-US" sz="1200" dirty="0">
                <a:solidFill>
                  <a:srgbClr val="3C3939"/>
                </a:solidFill>
                <a:latin typeface="Roboto" pitchFamily="34" charset="0"/>
                <a:ea typeface="Roboto" pitchFamily="34" charset="-122"/>
                <a:cs typeface="Roboto" pitchFamily="34" charset="-120"/>
              </a:rPr>
            </a:br>
            <a:r>
              <a:rPr lang="en-US" sz="1200" dirty="0">
                <a:solidFill>
                  <a:srgbClr val="3C3939"/>
                </a:solidFill>
                <a:latin typeface="Roboto" pitchFamily="34" charset="0"/>
                <a:ea typeface="Roboto" pitchFamily="34" charset="-122"/>
                <a:cs typeface="Roboto" pitchFamily="34" charset="-120"/>
              </a:rPr>
              <a:t>trees during training and outputs the mean prediction of the individual trees.</a:t>
            </a:r>
            <a:endParaRPr lang="en-US" sz="1200" dirty="0"/>
          </a:p>
        </p:txBody>
      </p:sp>
      <p:sp>
        <p:nvSpPr>
          <p:cNvPr id="4" name="Text 2"/>
          <p:cNvSpPr/>
          <p:nvPr/>
        </p:nvSpPr>
        <p:spPr>
          <a:xfrm>
            <a:off x="658859" y="3532305"/>
            <a:ext cx="13520499" cy="221933"/>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C3939"/>
                </a:solidFill>
                <a:latin typeface="Roboto" pitchFamily="34" charset="0"/>
                <a:ea typeface="Roboto" pitchFamily="34" charset="-122"/>
                <a:cs typeface="Roboto" pitchFamily="34" charset="-120"/>
              </a:rPr>
              <a:t>Utilizes an </a:t>
            </a:r>
            <a:r>
              <a:rPr lang="en-US" sz="1200" b="1" dirty="0">
                <a:solidFill>
                  <a:srgbClr val="3C3939"/>
                </a:solidFill>
                <a:latin typeface="Roboto" pitchFamily="34" charset="0"/>
                <a:ea typeface="Roboto" pitchFamily="34" charset="-122"/>
                <a:cs typeface="Roboto" pitchFamily="34" charset="-120"/>
              </a:rPr>
              <a:t>ensemble learning method</a:t>
            </a:r>
            <a:r>
              <a:rPr lang="en-US" sz="1200" dirty="0">
                <a:solidFill>
                  <a:srgbClr val="3C3939"/>
                </a:solidFill>
                <a:latin typeface="Roboto" pitchFamily="34" charset="0"/>
                <a:ea typeface="Roboto" pitchFamily="34" charset="-122"/>
                <a:cs typeface="Roboto" pitchFamily="34" charset="-120"/>
              </a:rPr>
              <a:t>, combining predictions from many decision trees to</a:t>
            </a:r>
            <a:br>
              <a:rPr lang="en-US" sz="1200" dirty="0">
                <a:solidFill>
                  <a:srgbClr val="3C3939"/>
                </a:solidFill>
                <a:latin typeface="Roboto" pitchFamily="34" charset="0"/>
                <a:ea typeface="Roboto" pitchFamily="34" charset="-122"/>
                <a:cs typeface="Roboto" pitchFamily="34" charset="-120"/>
              </a:rPr>
            </a:br>
            <a:r>
              <a:rPr lang="en-US" sz="1200" dirty="0">
                <a:solidFill>
                  <a:srgbClr val="3C3939"/>
                </a:solidFill>
                <a:latin typeface="Roboto" pitchFamily="34" charset="0"/>
                <a:ea typeface="Roboto" pitchFamily="34" charset="-122"/>
                <a:cs typeface="Roboto" pitchFamily="34" charset="-120"/>
              </a:rPr>
              <a:t> improve </a:t>
            </a:r>
            <a:r>
              <a:rPr lang="en-US" sz="1400" dirty="0">
                <a:solidFill>
                  <a:srgbClr val="3C3939"/>
                </a:solidFill>
                <a:latin typeface="Roboto" pitchFamily="34" charset="0"/>
                <a:ea typeface="Roboto" pitchFamily="34" charset="-122"/>
                <a:cs typeface="Roboto" pitchFamily="34" charset="-120"/>
              </a:rPr>
              <a:t>accuracy</a:t>
            </a:r>
            <a:r>
              <a:rPr lang="en-US" sz="1200" dirty="0">
                <a:solidFill>
                  <a:srgbClr val="3C3939"/>
                </a:solidFill>
                <a:latin typeface="Roboto" pitchFamily="34" charset="0"/>
                <a:ea typeface="Roboto" pitchFamily="34" charset="-122"/>
                <a:cs typeface="Roboto" pitchFamily="34" charset="-120"/>
              </a:rPr>
              <a:t> and control overfitting.</a:t>
            </a:r>
            <a:endParaRPr lang="en-US" sz="1200" dirty="0"/>
          </a:p>
        </p:txBody>
      </p:sp>
      <p:sp>
        <p:nvSpPr>
          <p:cNvPr id="5" name="Text 3"/>
          <p:cNvSpPr/>
          <p:nvPr/>
        </p:nvSpPr>
        <p:spPr>
          <a:xfrm>
            <a:off x="658856" y="4301754"/>
            <a:ext cx="6614776" cy="638570"/>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C3939"/>
                </a:solidFill>
                <a:latin typeface="Roboto" pitchFamily="34" charset="0"/>
                <a:ea typeface="Roboto" pitchFamily="34" charset="-122"/>
                <a:cs typeface="Roboto" pitchFamily="34" charset="-120"/>
              </a:rPr>
              <a:t>Excellent for predicting sales based on a variety of input features such as </a:t>
            </a:r>
            <a:r>
              <a:rPr lang="en-US" sz="1200" b="1" dirty="0">
                <a:solidFill>
                  <a:srgbClr val="3C3939"/>
                </a:solidFill>
                <a:latin typeface="Roboto" pitchFamily="34" charset="0"/>
                <a:ea typeface="Roboto" pitchFamily="34" charset="-122"/>
                <a:cs typeface="Roboto" pitchFamily="34" charset="-120"/>
              </a:rPr>
              <a:t>product attributes</a:t>
            </a:r>
            <a:r>
              <a:rPr lang="en-US" sz="1200" dirty="0">
                <a:solidFill>
                  <a:srgbClr val="3C3939"/>
                </a:solidFill>
                <a:latin typeface="Roboto" pitchFamily="34" charset="0"/>
                <a:ea typeface="Roboto" pitchFamily="34" charset="-122"/>
                <a:cs typeface="Roboto" pitchFamily="34" charset="-120"/>
              </a:rPr>
              <a:t>, </a:t>
            </a:r>
            <a:br>
              <a:rPr lang="en-US" sz="1200" dirty="0">
                <a:solidFill>
                  <a:srgbClr val="3C3939"/>
                </a:solidFill>
                <a:latin typeface="Roboto" pitchFamily="34" charset="0"/>
                <a:ea typeface="Roboto" pitchFamily="34" charset="-122"/>
                <a:cs typeface="Roboto" pitchFamily="34" charset="-120"/>
              </a:rPr>
            </a:br>
            <a:r>
              <a:rPr lang="en-US" sz="1200" b="1" dirty="0">
                <a:solidFill>
                  <a:srgbClr val="3C3939"/>
                </a:solidFill>
                <a:latin typeface="Roboto" pitchFamily="34" charset="0"/>
                <a:ea typeface="Roboto" pitchFamily="34" charset="-122"/>
                <a:cs typeface="Roboto" pitchFamily="34" charset="-120"/>
              </a:rPr>
              <a:t>customer demographics</a:t>
            </a:r>
            <a:r>
              <a:rPr lang="en-US" sz="1200" dirty="0">
                <a:solidFill>
                  <a:srgbClr val="3C3939"/>
                </a:solidFill>
                <a:latin typeface="Roboto" pitchFamily="34" charset="0"/>
                <a:ea typeface="Roboto" pitchFamily="34" charset="-122"/>
                <a:cs typeface="Roboto" pitchFamily="34" charset="-120"/>
              </a:rPr>
              <a:t>, and </a:t>
            </a:r>
            <a:r>
              <a:rPr lang="en-US" sz="1200" b="1" dirty="0">
                <a:solidFill>
                  <a:srgbClr val="3C3939"/>
                </a:solidFill>
                <a:latin typeface="Roboto" pitchFamily="34" charset="0"/>
                <a:ea typeface="Roboto" pitchFamily="34" charset="-122"/>
                <a:cs typeface="Roboto" pitchFamily="34" charset="-120"/>
              </a:rPr>
              <a:t>promotional activities</a:t>
            </a:r>
            <a:r>
              <a:rPr lang="en-US" sz="1200" dirty="0">
                <a:solidFill>
                  <a:srgbClr val="3C3939"/>
                </a:solidFill>
                <a:latin typeface="Roboto" pitchFamily="34" charset="0"/>
                <a:ea typeface="Roboto" pitchFamily="34" charset="-122"/>
                <a:cs typeface="Roboto" pitchFamily="34" charset="-120"/>
              </a:rPr>
              <a:t>.</a:t>
            </a:r>
            <a:endParaRPr lang="en-US" sz="1200" dirty="0"/>
          </a:p>
        </p:txBody>
      </p:sp>
      <p:sp>
        <p:nvSpPr>
          <p:cNvPr id="6" name="Text 4"/>
          <p:cNvSpPr/>
          <p:nvPr/>
        </p:nvSpPr>
        <p:spPr>
          <a:xfrm>
            <a:off x="658856" y="5059502"/>
            <a:ext cx="7186277" cy="431869"/>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C3939"/>
                </a:solidFill>
                <a:latin typeface="Roboto" pitchFamily="34" charset="0"/>
                <a:ea typeface="Roboto" pitchFamily="34" charset="-122"/>
                <a:cs typeface="Roboto" pitchFamily="34" charset="-120"/>
              </a:rPr>
              <a:t>Handles </a:t>
            </a:r>
            <a:r>
              <a:rPr lang="en-US" sz="1200" b="1" dirty="0">
                <a:solidFill>
                  <a:srgbClr val="3C3939"/>
                </a:solidFill>
                <a:latin typeface="Roboto" pitchFamily="34" charset="0"/>
                <a:ea typeface="Roboto" pitchFamily="34" charset="-122"/>
                <a:cs typeface="Roboto" pitchFamily="34" charset="-120"/>
              </a:rPr>
              <a:t>high-dimensional data</a:t>
            </a:r>
            <a:r>
              <a:rPr lang="en-US" sz="1200" dirty="0">
                <a:solidFill>
                  <a:srgbClr val="3C3939"/>
                </a:solidFill>
                <a:latin typeface="Roboto" pitchFamily="34" charset="0"/>
                <a:ea typeface="Roboto" pitchFamily="34" charset="-122"/>
                <a:cs typeface="Roboto" pitchFamily="34" charset="-120"/>
              </a:rPr>
              <a:t> and complex interactions between features well without </a:t>
            </a:r>
            <a:br>
              <a:rPr lang="en-US" sz="1200" dirty="0">
                <a:solidFill>
                  <a:srgbClr val="3C3939"/>
                </a:solidFill>
                <a:latin typeface="Roboto" pitchFamily="34" charset="0"/>
                <a:ea typeface="Roboto" pitchFamily="34" charset="-122"/>
                <a:cs typeface="Roboto" pitchFamily="34" charset="-120"/>
              </a:rPr>
            </a:br>
            <a:r>
              <a:rPr lang="en-US" sz="1200" dirty="0">
                <a:solidFill>
                  <a:srgbClr val="3C3939"/>
                </a:solidFill>
                <a:latin typeface="Roboto" pitchFamily="34" charset="0"/>
                <a:ea typeface="Roboto" pitchFamily="34" charset="-122"/>
                <a:cs typeface="Roboto" pitchFamily="34" charset="-120"/>
              </a:rPr>
              <a:t>requiring feature scaling.</a:t>
            </a:r>
            <a:endParaRPr lang="en-US" sz="1200" dirty="0"/>
          </a:p>
        </p:txBody>
      </p:sp>
      <p:sp>
        <p:nvSpPr>
          <p:cNvPr id="7" name="Text 5"/>
          <p:cNvSpPr/>
          <p:nvPr/>
        </p:nvSpPr>
        <p:spPr>
          <a:xfrm>
            <a:off x="658856" y="5804519"/>
            <a:ext cx="13520499" cy="221933"/>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C3939"/>
                </a:solidFill>
                <a:latin typeface="Roboto" pitchFamily="34" charset="0"/>
                <a:ea typeface="Roboto" pitchFamily="34" charset="-122"/>
                <a:cs typeface="Roboto" pitchFamily="34" charset="-120"/>
              </a:rPr>
              <a:t>Provides insights into </a:t>
            </a:r>
            <a:r>
              <a:rPr lang="en-US" sz="1200" b="1" dirty="0">
                <a:solidFill>
                  <a:srgbClr val="3C3939"/>
                </a:solidFill>
                <a:latin typeface="Roboto" pitchFamily="34" charset="0"/>
                <a:ea typeface="Roboto" pitchFamily="34" charset="-122"/>
                <a:cs typeface="Roboto" pitchFamily="34" charset="-120"/>
              </a:rPr>
              <a:t>feature importance</a:t>
            </a:r>
            <a:r>
              <a:rPr lang="en-US" sz="1200" dirty="0">
                <a:solidFill>
                  <a:srgbClr val="3C3939"/>
                </a:solidFill>
                <a:latin typeface="Roboto" pitchFamily="34" charset="0"/>
                <a:ea typeface="Roboto" pitchFamily="34" charset="-122"/>
                <a:cs typeface="Roboto" pitchFamily="34" charset="-120"/>
              </a:rPr>
              <a:t>, indicating which factors most influence </a:t>
            </a:r>
            <a:br>
              <a:rPr lang="en-US" sz="1200" dirty="0">
                <a:solidFill>
                  <a:srgbClr val="3C3939"/>
                </a:solidFill>
                <a:latin typeface="Roboto" pitchFamily="34" charset="0"/>
                <a:ea typeface="Roboto" pitchFamily="34" charset="-122"/>
                <a:cs typeface="Roboto" pitchFamily="34" charset="-120"/>
              </a:rPr>
            </a:br>
            <a:r>
              <a:rPr lang="en-US" sz="1200" dirty="0">
                <a:solidFill>
                  <a:srgbClr val="3C3939"/>
                </a:solidFill>
                <a:latin typeface="Roboto" pitchFamily="34" charset="0"/>
                <a:ea typeface="Roboto" pitchFamily="34" charset="-122"/>
                <a:cs typeface="Roboto" pitchFamily="34" charset="-120"/>
              </a:rPr>
              <a:t>sales predictions.</a:t>
            </a:r>
            <a:endParaRPr lang="en-US" sz="1200" dirty="0"/>
          </a:p>
        </p:txBody>
      </p:sp>
      <p:pic>
        <p:nvPicPr>
          <p:cNvPr id="8" name="Image 0" descr="preencoded.png"/>
          <p:cNvPicPr>
            <a:picLocks noChangeAspect="1"/>
          </p:cNvPicPr>
          <p:nvPr/>
        </p:nvPicPr>
        <p:blipFill>
          <a:blip r:embed="rId3"/>
          <a:stretch>
            <a:fillRect/>
          </a:stretch>
        </p:blipFill>
        <p:spPr>
          <a:xfrm>
            <a:off x="7919308" y="2403549"/>
            <a:ext cx="6052233" cy="4248756"/>
          </a:xfrm>
          <a:prstGeom prst="rect">
            <a:avLst/>
          </a:prstGeom>
        </p:spPr>
      </p:pic>
      <p:pic>
        <p:nvPicPr>
          <p:cNvPr id="9" name="Image 1" descr="preencoded.png"/>
          <p:cNvPicPr>
            <a:picLocks noChangeAspect="1"/>
          </p:cNvPicPr>
          <p:nvPr/>
        </p:nvPicPr>
        <p:blipFill>
          <a:blip r:embed="rId4"/>
          <a:stretch>
            <a:fillRect/>
          </a:stretch>
        </p:blipFill>
        <p:spPr>
          <a:xfrm>
            <a:off x="1751474" y="6687906"/>
            <a:ext cx="4075748" cy="381476"/>
          </a:xfrm>
          <a:prstGeom prst="rect">
            <a:avLst/>
          </a:prstGeom>
        </p:spPr>
      </p:pic>
      <p:sp>
        <p:nvSpPr>
          <p:cNvPr id="11" name="Text 7"/>
          <p:cNvSpPr/>
          <p:nvPr/>
        </p:nvSpPr>
        <p:spPr>
          <a:xfrm>
            <a:off x="554950" y="8560594"/>
            <a:ext cx="13520499" cy="221933"/>
          </a:xfrm>
          <a:prstGeom prst="rect">
            <a:avLst/>
          </a:prstGeom>
          <a:noFill/>
          <a:ln/>
        </p:spPr>
        <p:txBody>
          <a:bodyPr wrap="none" lIns="0" tIns="0" rIns="0" bIns="0" rtlCol="0" anchor="t"/>
          <a:lstStyle/>
          <a:p>
            <a:pPr marL="0" indent="0" algn="l">
              <a:lnSpc>
                <a:spcPts val="1700"/>
              </a:lnSpc>
              <a:buNone/>
            </a:pPr>
            <a:endParaRPr lang="en-US" sz="1050" dirty="0"/>
          </a:p>
        </p:txBody>
      </p:sp>
      <p:sp>
        <p:nvSpPr>
          <p:cNvPr id="12" name="Rectangle 11">
            <a:extLst>
              <a:ext uri="{FF2B5EF4-FFF2-40B4-BE49-F238E27FC236}">
                <a16:creationId xmlns:a16="http://schemas.microsoft.com/office/drawing/2014/main" id="{2960CF2F-614C-5340-129C-A1B1FE0E9186}"/>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4958" y="1034143"/>
            <a:ext cx="5663803" cy="310158"/>
          </a:xfrm>
          <a:prstGeom prst="rect">
            <a:avLst/>
          </a:prstGeom>
          <a:noFill/>
          <a:ln/>
        </p:spPr>
        <p:txBody>
          <a:bodyPr wrap="none" lIns="0" tIns="0" rIns="0" bIns="0" rtlCol="0" anchor="t"/>
          <a:lstStyle/>
          <a:p>
            <a:pPr marL="0" indent="0" algn="l">
              <a:lnSpc>
                <a:spcPts val="2400"/>
              </a:lnSpc>
              <a:buNone/>
            </a:pPr>
            <a:r>
              <a:rPr lang="en-US" sz="2800" dirty="0">
                <a:solidFill>
                  <a:srgbClr val="1B1B27"/>
                </a:solidFill>
                <a:latin typeface="Raleway" pitchFamily="34" charset="0"/>
                <a:ea typeface="Raleway" pitchFamily="34" charset="-122"/>
                <a:cs typeface="Raleway" pitchFamily="34" charset="-120"/>
              </a:rPr>
              <a:t>Customer Analytics: RFM and K-Means Clustering</a:t>
            </a:r>
            <a:endParaRPr lang="en-US" sz="2800" dirty="0"/>
          </a:p>
        </p:txBody>
      </p:sp>
      <p:sp>
        <p:nvSpPr>
          <p:cNvPr id="3" name="Text 1"/>
          <p:cNvSpPr/>
          <p:nvPr/>
        </p:nvSpPr>
        <p:spPr>
          <a:xfrm>
            <a:off x="734958" y="1663204"/>
            <a:ext cx="12404765" cy="1830133"/>
          </a:xfrm>
          <a:prstGeom prst="rect">
            <a:avLst/>
          </a:prstGeom>
          <a:noFill/>
          <a:ln/>
        </p:spPr>
        <p:txBody>
          <a:bodyPr wrap="square" lIns="0" tIns="0" rIns="0" bIns="0" rtlCol="0" anchor="t"/>
          <a:lstStyle/>
          <a:p>
            <a:pPr marL="0" indent="0" algn="l">
              <a:lnSpc>
                <a:spcPts val="1250"/>
              </a:lnSpc>
              <a:buNone/>
            </a:pPr>
            <a:r>
              <a:rPr lang="en-US" sz="1200" b="1" dirty="0">
                <a:solidFill>
                  <a:srgbClr val="3C3939"/>
                </a:solidFill>
                <a:latin typeface="Roboto" pitchFamily="34" charset="0"/>
                <a:ea typeface="Roboto" pitchFamily="34" charset="-122"/>
                <a:cs typeface="Roboto" pitchFamily="34" charset="-120"/>
              </a:rPr>
              <a:t>Goal &amp; Application</a:t>
            </a:r>
            <a:r>
              <a:rPr lang="en-US" sz="1200" dirty="0">
                <a:solidFill>
                  <a:srgbClr val="3C3939"/>
                </a:solidFill>
                <a:latin typeface="Roboto" pitchFamily="34" charset="0"/>
                <a:ea typeface="Roboto" pitchFamily="34" charset="-122"/>
                <a:cs typeface="Roboto" pitchFamily="34" charset="-120"/>
              </a:rPr>
              <a:t>: This two-step process allows retailers to clearly identify high-value, loyal, and at-risk customers. The derived customer segments are then used to design </a:t>
            </a:r>
            <a:r>
              <a:rPr lang="en-US" sz="1200" b="1" dirty="0">
                <a:solidFill>
                  <a:srgbClr val="3C3939"/>
                </a:solidFill>
                <a:latin typeface="Roboto" pitchFamily="34" charset="0"/>
                <a:ea typeface="Roboto" pitchFamily="34" charset="-122"/>
                <a:cs typeface="Roboto" pitchFamily="34" charset="-120"/>
              </a:rPr>
              <a:t>highly personalized and impactful marketing campaigns</a:t>
            </a:r>
            <a:r>
              <a:rPr lang="en-US" sz="1200" dirty="0">
                <a:solidFill>
                  <a:srgbClr val="3C3939"/>
                </a:solidFill>
                <a:latin typeface="Roboto" pitchFamily="34" charset="0"/>
                <a:ea typeface="Roboto" pitchFamily="34" charset="-122"/>
                <a:cs typeface="Roboto" pitchFamily="34" charset="-120"/>
              </a:rPr>
              <a:t>, directly improving customer retention and maximizing Customer Lifetime Value (CLV).</a:t>
            </a:r>
            <a:endParaRPr lang="en-US" sz="1200" dirty="0"/>
          </a:p>
        </p:txBody>
      </p:sp>
      <p:pic>
        <p:nvPicPr>
          <p:cNvPr id="4" name="Image 0" descr="preencoded.png"/>
          <p:cNvPicPr>
            <a:picLocks noChangeAspect="1"/>
          </p:cNvPicPr>
          <p:nvPr/>
        </p:nvPicPr>
        <p:blipFill>
          <a:blip r:embed="rId3"/>
          <a:stretch>
            <a:fillRect/>
          </a:stretch>
        </p:blipFill>
        <p:spPr>
          <a:xfrm>
            <a:off x="824580" y="2805848"/>
            <a:ext cx="6362033" cy="3847048"/>
          </a:xfrm>
          <a:prstGeom prst="rect">
            <a:avLst/>
          </a:prstGeom>
        </p:spPr>
      </p:pic>
      <p:sp>
        <p:nvSpPr>
          <p:cNvPr id="6" name="Text 2"/>
          <p:cNvSpPr/>
          <p:nvPr/>
        </p:nvSpPr>
        <p:spPr>
          <a:xfrm>
            <a:off x="396835" y="5144572"/>
            <a:ext cx="6797397"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8" name="Text 3"/>
          <p:cNvSpPr/>
          <p:nvPr/>
        </p:nvSpPr>
        <p:spPr>
          <a:xfrm>
            <a:off x="7443788" y="5144572"/>
            <a:ext cx="6797397"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10" name="Text 4"/>
          <p:cNvSpPr/>
          <p:nvPr/>
        </p:nvSpPr>
        <p:spPr>
          <a:xfrm>
            <a:off x="396835" y="9104828"/>
            <a:ext cx="13836729"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11" name="Rectangle 10">
            <a:extLst>
              <a:ext uri="{FF2B5EF4-FFF2-40B4-BE49-F238E27FC236}">
                <a16:creationId xmlns:a16="http://schemas.microsoft.com/office/drawing/2014/main" id="{21748688-FBD6-D244-2E7F-FBDE56351395}"/>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Image 2" descr="preencoded.png">
            <a:extLst>
              <a:ext uri="{FF2B5EF4-FFF2-40B4-BE49-F238E27FC236}">
                <a16:creationId xmlns:a16="http://schemas.microsoft.com/office/drawing/2014/main" id="{DA8CF1B8-D26D-285A-C33A-F562A30CFC34}"/>
              </a:ext>
            </a:extLst>
          </p:cNvPr>
          <p:cNvPicPr>
            <a:picLocks noChangeAspect="1"/>
          </p:cNvPicPr>
          <p:nvPr/>
        </p:nvPicPr>
        <p:blipFill>
          <a:blip r:embed="rId4"/>
          <a:stretch>
            <a:fillRect/>
          </a:stretch>
        </p:blipFill>
        <p:spPr>
          <a:xfrm>
            <a:off x="7951863" y="2578270"/>
            <a:ext cx="5525983" cy="43022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preencoded.png">
            <a:extLst>
              <a:ext uri="{FF2B5EF4-FFF2-40B4-BE49-F238E27FC236}">
                <a16:creationId xmlns:a16="http://schemas.microsoft.com/office/drawing/2014/main" id="{37F2574D-265A-FBA8-F971-73455A8E551B}"/>
              </a:ext>
            </a:extLst>
          </p:cNvPr>
          <p:cNvPicPr>
            <a:picLocks noChangeAspect="1"/>
          </p:cNvPicPr>
          <p:nvPr/>
        </p:nvPicPr>
        <p:blipFill>
          <a:blip r:embed="rId2"/>
          <a:stretch>
            <a:fillRect/>
          </a:stretch>
        </p:blipFill>
        <p:spPr>
          <a:xfrm>
            <a:off x="6515101" y="1510114"/>
            <a:ext cx="6886834" cy="5209371"/>
          </a:xfrm>
          <a:prstGeom prst="rect">
            <a:avLst/>
          </a:prstGeom>
        </p:spPr>
      </p:pic>
      <p:pic>
        <p:nvPicPr>
          <p:cNvPr id="4" name="Image 1" descr="preencoded.png">
            <a:extLst>
              <a:ext uri="{FF2B5EF4-FFF2-40B4-BE49-F238E27FC236}">
                <a16:creationId xmlns:a16="http://schemas.microsoft.com/office/drawing/2014/main" id="{0A8ECC00-3A43-B76C-7371-D1C0CEC9903C}"/>
              </a:ext>
            </a:extLst>
          </p:cNvPr>
          <p:cNvPicPr>
            <a:picLocks noChangeAspect="1"/>
          </p:cNvPicPr>
          <p:nvPr/>
        </p:nvPicPr>
        <p:blipFill>
          <a:blip r:embed="rId3"/>
          <a:stretch>
            <a:fillRect/>
          </a:stretch>
        </p:blipFill>
        <p:spPr>
          <a:xfrm>
            <a:off x="1007917" y="3090832"/>
            <a:ext cx="4908819" cy="2047935"/>
          </a:xfrm>
          <a:prstGeom prst="rect">
            <a:avLst/>
          </a:prstGeom>
        </p:spPr>
      </p:pic>
    </p:spTree>
    <p:extLst>
      <p:ext uri="{BB962C8B-B14F-4D97-AF65-F5344CB8AC3E}">
        <p14:creationId xmlns:p14="http://schemas.microsoft.com/office/powerpoint/2010/main" val="11374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611517"/>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1B1B27"/>
                </a:solidFill>
                <a:latin typeface="Raleway" pitchFamily="34" charset="0"/>
                <a:ea typeface="Raleway" pitchFamily="34" charset="-122"/>
                <a:cs typeface="Raleway" pitchFamily="34" charset="-120"/>
              </a:rPr>
              <a:t>Conclusion</a:t>
            </a:r>
            <a:endParaRPr lang="en-US" sz="3100" dirty="0"/>
          </a:p>
        </p:txBody>
      </p:sp>
      <p:sp>
        <p:nvSpPr>
          <p:cNvPr id="3" name="Text 1"/>
          <p:cNvSpPr/>
          <p:nvPr/>
        </p:nvSpPr>
        <p:spPr>
          <a:xfrm>
            <a:off x="793790" y="3504486"/>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Machine learning models successfully demonstrate their capability to </a:t>
            </a:r>
            <a:r>
              <a:rPr lang="en-US" sz="1550" b="1" dirty="0">
                <a:solidFill>
                  <a:srgbClr val="3C3939"/>
                </a:solidFill>
                <a:latin typeface="Roboto" pitchFamily="34" charset="0"/>
                <a:ea typeface="Roboto" pitchFamily="34" charset="-122"/>
                <a:cs typeface="Roboto" pitchFamily="34" charset="-120"/>
              </a:rPr>
              <a:t>improve sales forecasting accuracy</a:t>
            </a:r>
            <a:r>
              <a:rPr lang="en-US" sz="1550" dirty="0">
                <a:solidFill>
                  <a:srgbClr val="3C3939"/>
                </a:solidFill>
                <a:latin typeface="Roboto" pitchFamily="34" charset="0"/>
                <a:ea typeface="Roboto" pitchFamily="34" charset="-122"/>
                <a:cs typeface="Roboto" pitchFamily="34" charset="-120"/>
              </a:rPr>
              <a:t> and provide </a:t>
            </a:r>
            <a:r>
              <a:rPr lang="en-US" sz="1550" b="1" dirty="0">
                <a:solidFill>
                  <a:srgbClr val="3C3939"/>
                </a:solidFill>
                <a:latin typeface="Roboto" pitchFamily="34" charset="0"/>
                <a:ea typeface="Roboto" pitchFamily="34" charset="-122"/>
                <a:cs typeface="Roboto" pitchFamily="34" charset="-120"/>
              </a:rPr>
              <a:t>deeper customer understanding</a:t>
            </a:r>
            <a:r>
              <a:rPr lang="en-US" sz="1550" dirty="0">
                <a:solidFill>
                  <a:srgbClr val="3C3939"/>
                </a:solidFill>
                <a:latin typeface="Roboto" pitchFamily="34" charset="0"/>
                <a:ea typeface="Roboto" pitchFamily="34" charset="-122"/>
                <a:cs typeface="Roboto" pitchFamily="34" charset="-120"/>
              </a:rPr>
              <a:t> in the retail domain.</a:t>
            </a:r>
            <a:endParaRPr lang="en-US" sz="1550" dirty="0"/>
          </a:p>
        </p:txBody>
      </p:sp>
      <p:sp>
        <p:nvSpPr>
          <p:cNvPr id="4" name="Text 2"/>
          <p:cNvSpPr/>
          <p:nvPr/>
        </p:nvSpPr>
        <p:spPr>
          <a:xfrm>
            <a:off x="793790" y="420897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The system helps in </a:t>
            </a:r>
            <a:r>
              <a:rPr lang="en-US" sz="1550" b="1" dirty="0">
                <a:solidFill>
                  <a:srgbClr val="3C3939"/>
                </a:solidFill>
                <a:latin typeface="Roboto" pitchFamily="34" charset="0"/>
                <a:ea typeface="Roboto" pitchFamily="34" charset="-122"/>
                <a:cs typeface="Roboto" pitchFamily="34" charset="-120"/>
              </a:rPr>
              <a:t>better inventory planning</a:t>
            </a:r>
            <a:r>
              <a:rPr lang="en-US" sz="1550" dirty="0">
                <a:solidFill>
                  <a:srgbClr val="3C3939"/>
                </a:solidFill>
                <a:latin typeface="Roboto" pitchFamily="34" charset="0"/>
                <a:ea typeface="Roboto" pitchFamily="34" charset="-122"/>
                <a:cs typeface="Roboto" pitchFamily="34" charset="-120"/>
              </a:rPr>
              <a:t> and informed business decisions.</a:t>
            </a:r>
            <a:endParaRPr lang="en-US" sz="1550" dirty="0"/>
          </a:p>
        </p:txBody>
      </p:sp>
      <p:sp>
        <p:nvSpPr>
          <p:cNvPr id="5" name="Text 3"/>
          <p:cNvSpPr/>
          <p:nvPr/>
        </p:nvSpPr>
        <p:spPr>
          <a:xfrm>
            <a:off x="793790" y="4595932"/>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C3939"/>
                </a:solidFill>
                <a:latin typeface="Roboto" pitchFamily="34" charset="0"/>
                <a:ea typeface="Roboto" pitchFamily="34" charset="-122"/>
                <a:cs typeface="Roboto" pitchFamily="34" charset="-120"/>
              </a:rPr>
              <a:t>The combination of advanced forecasting (ARIMA, Prophet, RF) and effective clustering (</a:t>
            </a:r>
            <a:r>
              <a:rPr lang="en-US" sz="1550" b="1" dirty="0">
                <a:solidFill>
                  <a:srgbClr val="3C3939"/>
                </a:solidFill>
                <a:latin typeface="Roboto" pitchFamily="34" charset="0"/>
                <a:ea typeface="Roboto" pitchFamily="34" charset="-122"/>
                <a:cs typeface="Roboto" pitchFamily="34" charset="-120"/>
              </a:rPr>
              <a:t>K-Means</a:t>
            </a:r>
            <a:r>
              <a:rPr lang="en-US" sz="1550" dirty="0">
                <a:solidFill>
                  <a:srgbClr val="3C3939"/>
                </a:solidFill>
                <a:latin typeface="Roboto" pitchFamily="34" charset="0"/>
                <a:ea typeface="Roboto" pitchFamily="34" charset="-122"/>
                <a:cs typeface="Roboto" pitchFamily="34" charset="-120"/>
              </a:rPr>
              <a:t> on RFM) provides </a:t>
            </a:r>
            <a:r>
              <a:rPr lang="en-US" sz="1550" b="1" dirty="0">
                <a:solidFill>
                  <a:srgbClr val="3C3939"/>
                </a:solidFill>
                <a:latin typeface="Roboto" pitchFamily="34" charset="0"/>
                <a:ea typeface="Roboto" pitchFamily="34" charset="-122"/>
                <a:cs typeface="Roboto" pitchFamily="34" charset="-120"/>
              </a:rPr>
              <a:t>actionable insights</a:t>
            </a:r>
            <a:r>
              <a:rPr lang="en-US" sz="1550" dirty="0">
                <a:solidFill>
                  <a:srgbClr val="3C3939"/>
                </a:solidFill>
                <a:latin typeface="Roboto" pitchFamily="34" charset="0"/>
                <a:ea typeface="Roboto" pitchFamily="34" charset="-122"/>
                <a:cs typeface="Roboto" pitchFamily="34" charset="-120"/>
              </a:rPr>
              <a:t> for retailers.</a:t>
            </a:r>
            <a:endParaRPr lang="en-US" sz="1550" dirty="0"/>
          </a:p>
        </p:txBody>
      </p:sp>
      <p:sp>
        <p:nvSpPr>
          <p:cNvPr id="6" name="Text 4"/>
          <p:cNvSpPr/>
          <p:nvPr/>
        </p:nvSpPr>
        <p:spPr>
          <a:xfrm>
            <a:off x="793790" y="5300424"/>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SmartRetail</a:t>
            </a:r>
            <a:r>
              <a:rPr lang="en-US" sz="1550" dirty="0">
                <a:solidFill>
                  <a:srgbClr val="3C3939"/>
                </a:solidFill>
                <a:latin typeface="Roboto" pitchFamily="34" charset="0"/>
                <a:ea typeface="Roboto" pitchFamily="34" charset="-122"/>
                <a:cs typeface="Roboto" pitchFamily="34" charset="-120"/>
              </a:rPr>
              <a:t> makes retail operations data-driven, efficient, and customer-focused, addressing the challenge of fast-changing market trends.</a:t>
            </a:r>
            <a:endParaRPr lang="en-US" sz="1550" dirty="0"/>
          </a:p>
        </p:txBody>
      </p:sp>
      <p:sp>
        <p:nvSpPr>
          <p:cNvPr id="7" name="Rectangle 6">
            <a:extLst>
              <a:ext uri="{FF2B5EF4-FFF2-40B4-BE49-F238E27FC236}">
                <a16:creationId xmlns:a16="http://schemas.microsoft.com/office/drawing/2014/main" id="{4236265F-BEA3-4672-536F-D8C098FCEE0D}"/>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10263A-9A2A-C15A-F0AE-573848CDEE40}"/>
              </a:ext>
            </a:extLst>
          </p:cNvPr>
          <p:cNvSpPr txBox="1"/>
          <p:nvPr/>
        </p:nvSpPr>
        <p:spPr>
          <a:xfrm>
            <a:off x="1155032" y="2375862"/>
            <a:ext cx="12320336" cy="3477875"/>
          </a:xfrm>
          <a:prstGeom prst="rect">
            <a:avLst/>
          </a:prstGeom>
          <a:noFill/>
        </p:spPr>
        <p:txBody>
          <a:bodyPr wrap="square">
            <a:spAutoFit/>
          </a:bodyPr>
          <a:lstStyle/>
          <a:p>
            <a:r>
              <a:rPr lang="en-IN" sz="4000" dirty="0">
                <a:latin typeface="Raleway" pitchFamily="2" charset="0"/>
              </a:rPr>
              <a:t>Future Work:</a:t>
            </a:r>
            <a:br>
              <a:rPr lang="en-IN" sz="3200" dirty="0">
                <a:latin typeface="Raleway" pitchFamily="2" charset="0"/>
              </a:rPr>
            </a:br>
            <a:br>
              <a:rPr lang="en-IN" sz="2000" dirty="0">
                <a:latin typeface="Raleway" pitchFamily="2" charset="0"/>
              </a:rPr>
            </a:br>
            <a:r>
              <a:rPr lang="en-US" sz="2000" dirty="0">
                <a:latin typeface="Raleway" pitchFamily="2" charset="0"/>
              </a:rPr>
              <a:t>The Smart-Retail project can be further enhanced through advanced technologies and real-time capabilities. Future developments aim to: Integrate deep learning models (e.g., LSTM, RNN) for improved time-series forecasting. Implement real-time data analytics for dynamic sales and inventory updates. Expand customer segmentation using advanced clustering and predictive CLV models. Incorporate external factors such as market trends, holidays, and weather patterns. Develop a user-friendly dashboard or mobile app for interactive forecasting and visualization. These enhancements will make Smart-Retail a more intelligent, scalable, and real-time decision-support system for the retail industry.</a:t>
            </a:r>
            <a:endParaRPr lang="en-IN" sz="2000" dirty="0">
              <a:latin typeface="Raleway" pitchFamily="2" charset="0"/>
            </a:endParaRPr>
          </a:p>
        </p:txBody>
      </p:sp>
    </p:spTree>
    <p:extLst>
      <p:ext uri="{BB962C8B-B14F-4D97-AF65-F5344CB8AC3E}">
        <p14:creationId xmlns:p14="http://schemas.microsoft.com/office/powerpoint/2010/main" val="334739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834295" y="3804761"/>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1B1B27"/>
                </a:solidFill>
                <a:latin typeface="Raleway" pitchFamily="34" charset="0"/>
                <a:ea typeface="Raleway" pitchFamily="34" charset="-122"/>
                <a:cs typeface="Raleway" pitchFamily="34" charset="-120"/>
              </a:rPr>
              <a:t>THANK YOU</a:t>
            </a:r>
            <a:endParaRPr lang="en-US" sz="3900" dirty="0"/>
          </a:p>
        </p:txBody>
      </p:sp>
      <p:sp>
        <p:nvSpPr>
          <p:cNvPr id="3" name="Rectangle 2">
            <a:extLst>
              <a:ext uri="{FF2B5EF4-FFF2-40B4-BE49-F238E27FC236}">
                <a16:creationId xmlns:a16="http://schemas.microsoft.com/office/drawing/2014/main" id="{02E64D74-8526-8FCB-D2C5-298CF371346C}"/>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6985ED-D537-0C6C-38ED-78FA6DC4984A}"/>
              </a:ext>
            </a:extLst>
          </p:cNvPr>
          <p:cNvSpPr txBox="1"/>
          <p:nvPr/>
        </p:nvSpPr>
        <p:spPr>
          <a:xfrm>
            <a:off x="874294" y="2098863"/>
            <a:ext cx="12881811" cy="4031873"/>
          </a:xfrm>
          <a:prstGeom prst="rect">
            <a:avLst/>
          </a:prstGeom>
          <a:noFill/>
        </p:spPr>
        <p:txBody>
          <a:bodyPr wrap="square" rtlCol="0">
            <a:spAutoFit/>
          </a:bodyPr>
          <a:lstStyle/>
          <a:p>
            <a:r>
              <a:rPr lang="en-IN" sz="4000" dirty="0">
                <a:latin typeface="Raleway" pitchFamily="2" charset="0"/>
              </a:rPr>
              <a:t>Abstract:</a:t>
            </a:r>
            <a:br>
              <a:rPr lang="en-IN" sz="3600" dirty="0">
                <a:latin typeface="Raleway" pitchFamily="2" charset="0"/>
              </a:rPr>
            </a:br>
            <a:br>
              <a:rPr lang="en-IN" sz="3600" dirty="0">
                <a:latin typeface="Raleway" pitchFamily="2" charset="0"/>
              </a:rPr>
            </a:br>
            <a:r>
              <a:rPr lang="en-US" sz="2000" dirty="0">
                <a:latin typeface="Raleway" pitchFamily="2" charset="0"/>
              </a:rPr>
              <a:t>The Smart-Retail project leverages advanced machine learning techniques to revolutionize retail operations through accurate sales forecasting and customer analytics. Using models such as ARIMA, Prophet, and Random Forest Regression, the system predicts future sales trends with high precision, enabling better inventory management and resource optimization. Additionally, RFM analysis combined with K-Means Clustering segments customers based on purchasing behavior, helping retailers design personalized marketing strategies. By integrating data-driven insights into decision-making, Smart-Retail enhances business efficiency, reduces waste, and promotes sustainable and customer-focused retail management. The project demonstrates how artificial intelligence can transform traditional retail into a smart, adaptive, and sustainable ecosystem.</a:t>
            </a:r>
            <a:endParaRPr lang="en-IN" sz="2000" dirty="0">
              <a:latin typeface="Raleway" pitchFamily="2" charset="0"/>
            </a:endParaRPr>
          </a:p>
        </p:txBody>
      </p:sp>
    </p:spTree>
    <p:extLst>
      <p:ext uri="{BB962C8B-B14F-4D97-AF65-F5344CB8AC3E}">
        <p14:creationId xmlns:p14="http://schemas.microsoft.com/office/powerpoint/2010/main" val="191558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629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Introduction:</a:t>
            </a:r>
            <a:endParaRPr lang="en-US" sz="3900" dirty="0"/>
          </a:p>
        </p:txBody>
      </p:sp>
      <p:sp>
        <p:nvSpPr>
          <p:cNvPr id="3" name="Text 1"/>
          <p:cNvSpPr/>
          <p:nvPr/>
        </p:nvSpPr>
        <p:spPr>
          <a:xfrm>
            <a:off x="793790" y="27340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SmartRetail revolutionizes retail operations by leveraging advanced data-driven techniques to enhance sales performance and deepen customer understanding. This innovative approach empowers businesses to make informed decisions.</a:t>
            </a:r>
            <a:endParaRPr lang="en-US" sz="1550" dirty="0"/>
          </a:p>
        </p:txBody>
      </p:sp>
      <p:sp>
        <p:nvSpPr>
          <p:cNvPr id="4" name="Shape 2"/>
          <p:cNvSpPr/>
          <p:nvPr/>
        </p:nvSpPr>
        <p:spPr>
          <a:xfrm>
            <a:off x="793790" y="3592354"/>
            <a:ext cx="4215289" cy="1421725"/>
          </a:xfrm>
          <a:prstGeom prst="roundRect">
            <a:avLst>
              <a:gd name="adj" fmla="val 5863"/>
            </a:avLst>
          </a:prstGeom>
          <a:solidFill>
            <a:srgbClr val="000000"/>
          </a:solidFill>
          <a:ln w="7620">
            <a:solidFill>
              <a:srgbClr val="191919"/>
            </a:solidFill>
            <a:prstDash val="solid"/>
          </a:ln>
        </p:spPr>
      </p:sp>
      <p:sp>
        <p:nvSpPr>
          <p:cNvPr id="5" name="Text 3"/>
          <p:cNvSpPr/>
          <p:nvPr/>
        </p:nvSpPr>
        <p:spPr>
          <a:xfrm>
            <a:off x="999768" y="379833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Sales Forecasting </a:t>
            </a:r>
            <a:endParaRPr lang="en-US" sz="1950" dirty="0"/>
          </a:p>
        </p:txBody>
      </p:sp>
      <p:sp>
        <p:nvSpPr>
          <p:cNvPr id="6" name="Text 4"/>
          <p:cNvSpPr/>
          <p:nvPr/>
        </p:nvSpPr>
        <p:spPr>
          <a:xfrm>
            <a:off x="999768" y="4187785"/>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Predict future demand with high accuracy.</a:t>
            </a:r>
            <a:endParaRPr lang="en-US" sz="1950" dirty="0"/>
          </a:p>
        </p:txBody>
      </p:sp>
      <p:sp>
        <p:nvSpPr>
          <p:cNvPr id="7" name="Shape 5"/>
          <p:cNvSpPr/>
          <p:nvPr/>
        </p:nvSpPr>
        <p:spPr>
          <a:xfrm>
            <a:off x="5207437" y="3592354"/>
            <a:ext cx="4215408" cy="1421725"/>
          </a:xfrm>
          <a:prstGeom prst="roundRect">
            <a:avLst>
              <a:gd name="adj" fmla="val 5863"/>
            </a:avLst>
          </a:prstGeom>
          <a:solidFill>
            <a:srgbClr val="000000"/>
          </a:solidFill>
          <a:ln w="7620">
            <a:solidFill>
              <a:srgbClr val="191919"/>
            </a:solidFill>
            <a:prstDash val="solid"/>
          </a:ln>
        </p:spPr>
      </p:sp>
      <p:sp>
        <p:nvSpPr>
          <p:cNvPr id="8" name="Text 6"/>
          <p:cNvSpPr/>
          <p:nvPr/>
        </p:nvSpPr>
        <p:spPr>
          <a:xfrm>
            <a:off x="5413415" y="3798332"/>
            <a:ext cx="271974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Inventory Management </a:t>
            </a:r>
            <a:endParaRPr lang="en-US" sz="1950" dirty="0"/>
          </a:p>
        </p:txBody>
      </p:sp>
      <p:sp>
        <p:nvSpPr>
          <p:cNvPr id="9" name="Text 7"/>
          <p:cNvSpPr/>
          <p:nvPr/>
        </p:nvSpPr>
        <p:spPr>
          <a:xfrm>
            <a:off x="5413415" y="4187785"/>
            <a:ext cx="3803452"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Optimize stock levels and reduce waste.</a:t>
            </a:r>
            <a:endParaRPr lang="en-US" sz="1950" dirty="0"/>
          </a:p>
        </p:txBody>
      </p:sp>
      <p:sp>
        <p:nvSpPr>
          <p:cNvPr id="10" name="Shape 8"/>
          <p:cNvSpPr/>
          <p:nvPr/>
        </p:nvSpPr>
        <p:spPr>
          <a:xfrm>
            <a:off x="9621203" y="3592354"/>
            <a:ext cx="4215289" cy="1421725"/>
          </a:xfrm>
          <a:prstGeom prst="roundRect">
            <a:avLst>
              <a:gd name="adj" fmla="val 5863"/>
            </a:avLst>
          </a:prstGeom>
          <a:solidFill>
            <a:srgbClr val="000000"/>
          </a:solidFill>
          <a:ln w="7620">
            <a:solidFill>
              <a:srgbClr val="191919"/>
            </a:solidFill>
            <a:prstDash val="solid"/>
          </a:ln>
        </p:spPr>
      </p:sp>
      <p:sp>
        <p:nvSpPr>
          <p:cNvPr id="11" name="Text 9"/>
          <p:cNvSpPr/>
          <p:nvPr/>
        </p:nvSpPr>
        <p:spPr>
          <a:xfrm>
            <a:off x="9827181" y="379833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Customer Strategies </a:t>
            </a:r>
            <a:endParaRPr lang="en-US" sz="1950" dirty="0"/>
          </a:p>
        </p:txBody>
      </p:sp>
      <p:sp>
        <p:nvSpPr>
          <p:cNvPr id="12" name="Text 10"/>
          <p:cNvSpPr/>
          <p:nvPr/>
        </p:nvSpPr>
        <p:spPr>
          <a:xfrm>
            <a:off x="9827181" y="4187785"/>
            <a:ext cx="3803333" cy="620316"/>
          </a:xfrm>
          <a:prstGeom prst="rect">
            <a:avLst/>
          </a:prstGeom>
          <a:noFill/>
          <a:ln/>
        </p:spPr>
        <p:txBody>
          <a:bodyPr wrap="square" lIns="0" tIns="0" rIns="0" bIns="0" rtlCol="0" anchor="t"/>
          <a:lstStyle/>
          <a:p>
            <a:pPr marL="0" indent="0" algn="l">
              <a:lnSpc>
                <a:spcPts val="2400"/>
              </a:lnSpc>
              <a:buNone/>
            </a:pPr>
            <a:r>
              <a:rPr lang="en-US" sz="1950" dirty="0">
                <a:solidFill>
                  <a:srgbClr val="FFFFFF"/>
                </a:solidFill>
                <a:latin typeface="Raleway" pitchFamily="34" charset="0"/>
                <a:ea typeface="Raleway" pitchFamily="34" charset="-122"/>
                <a:cs typeface="Raleway" pitchFamily="34" charset="-120"/>
              </a:rPr>
              <a:t>Develop personalized marketing campaigns.</a:t>
            </a:r>
            <a:endParaRPr lang="en-US" sz="1950" dirty="0"/>
          </a:p>
        </p:txBody>
      </p:sp>
      <p:sp>
        <p:nvSpPr>
          <p:cNvPr id="13" name="Text 11"/>
          <p:cNvSpPr/>
          <p:nvPr/>
        </p:nvSpPr>
        <p:spPr>
          <a:xfrm>
            <a:off x="793790" y="523732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By integrating sophisticated Machine Learning models, SmartRetail predicts market trends and segments customers effectively, transforming retail decisions into smarter, faster, and more profitable actions.</a:t>
            </a:r>
            <a:endParaRPr lang="en-US" sz="1550" dirty="0"/>
          </a:p>
        </p:txBody>
      </p:sp>
      <p:sp>
        <p:nvSpPr>
          <p:cNvPr id="14" name="Text 12"/>
          <p:cNvSpPr/>
          <p:nvPr/>
        </p:nvSpPr>
        <p:spPr>
          <a:xfrm>
            <a:off x="793790" y="6095643"/>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5" name="Rectangle 14">
            <a:extLst>
              <a:ext uri="{FF2B5EF4-FFF2-40B4-BE49-F238E27FC236}">
                <a16:creationId xmlns:a16="http://schemas.microsoft.com/office/drawing/2014/main" id="{5DA35CBC-EF35-9A95-8AF0-55F482A123BA}"/>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D168E-3D91-3B0A-16F8-827F3D220B8E}"/>
              </a:ext>
            </a:extLst>
          </p:cNvPr>
          <p:cNvSpPr txBox="1"/>
          <p:nvPr/>
        </p:nvSpPr>
        <p:spPr>
          <a:xfrm>
            <a:off x="1155032" y="2283529"/>
            <a:ext cx="12320336" cy="3662541"/>
          </a:xfrm>
          <a:prstGeom prst="rect">
            <a:avLst/>
          </a:prstGeom>
          <a:noFill/>
        </p:spPr>
        <p:txBody>
          <a:bodyPr wrap="square">
            <a:spAutoFit/>
          </a:bodyPr>
          <a:lstStyle/>
          <a:p>
            <a:r>
              <a:rPr lang="en-IN" sz="4000" dirty="0">
                <a:latin typeface="Raleway" pitchFamily="2" charset="0"/>
              </a:rPr>
              <a:t>Motivation:</a:t>
            </a:r>
            <a:br>
              <a:rPr lang="en-IN" sz="3200" dirty="0">
                <a:latin typeface="Raleway" pitchFamily="2" charset="0"/>
              </a:rPr>
            </a:br>
            <a:br>
              <a:rPr lang="en-IN" sz="3200" dirty="0">
                <a:latin typeface="Raleway" pitchFamily="2" charset="0"/>
              </a:rPr>
            </a:br>
            <a:r>
              <a:rPr lang="en-US" sz="2000" dirty="0">
                <a:latin typeface="Raleway" pitchFamily="2" charset="0"/>
              </a:rPr>
              <a:t>The modern retail industry faces increasing challenges due to dynamic customer behavior, demand fluctuations, and intense competition. Traditional decision-making methods often fail to keep pace with rapidly changing market conditions .To address these issues, Smart-Retail was developed with the motivation to: Enhance sales forecasting accuracy through data-driven insights. Optimize inventory management to reduce overstocking and wastage. Understand customer behavior using intelligent analytics and segmentation. Support small and medium retailers by providing affordable, AI-powered decision tools. By combining machine learning and business intelligence, Smart-Retail aims to make retail operations smarter, sustainable, and customer-centric.</a:t>
            </a:r>
            <a:endParaRPr lang="en-IN" sz="2000" dirty="0">
              <a:latin typeface="Raleway" pitchFamily="2" charset="0"/>
            </a:endParaRPr>
          </a:p>
        </p:txBody>
      </p:sp>
    </p:spTree>
    <p:extLst>
      <p:ext uri="{BB962C8B-B14F-4D97-AF65-F5344CB8AC3E}">
        <p14:creationId xmlns:p14="http://schemas.microsoft.com/office/powerpoint/2010/main" val="183842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0095" y="674370"/>
            <a:ext cx="4750713" cy="593765"/>
          </a:xfrm>
          <a:prstGeom prst="rect">
            <a:avLst/>
          </a:prstGeom>
          <a:noFill/>
          <a:ln/>
        </p:spPr>
        <p:txBody>
          <a:bodyPr wrap="none" lIns="0" tIns="0" rIns="0" bIns="0" rtlCol="0" anchor="t"/>
          <a:lstStyle/>
          <a:p>
            <a:pPr marL="0" indent="0" algn="l">
              <a:lnSpc>
                <a:spcPts val="4650"/>
              </a:lnSpc>
              <a:buNone/>
            </a:pPr>
            <a:r>
              <a:rPr lang="en-US" sz="3700" dirty="0">
                <a:solidFill>
                  <a:srgbClr val="1B1B27"/>
                </a:solidFill>
                <a:latin typeface="Raleway" pitchFamily="34" charset="0"/>
                <a:ea typeface="Raleway" pitchFamily="34" charset="-122"/>
                <a:cs typeface="Raleway" pitchFamily="34" charset="-120"/>
              </a:rPr>
              <a:t>Key Objectives:</a:t>
            </a:r>
            <a:endParaRPr lang="en-US" sz="3700" dirty="0"/>
          </a:p>
        </p:txBody>
      </p:sp>
      <p:sp>
        <p:nvSpPr>
          <p:cNvPr id="3" name="Text 1"/>
          <p:cNvSpPr/>
          <p:nvPr/>
        </p:nvSpPr>
        <p:spPr>
          <a:xfrm>
            <a:off x="760095" y="1648182"/>
            <a:ext cx="13110210" cy="607933"/>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SmartRetail’s core objectives are designed to deliver a comprehensive suite of benefits, ensuring that retailers are equipped to navigate and capitalize on the complexities of the modern market landscape.</a:t>
            </a:r>
            <a:endParaRPr lang="en-US" sz="1450" dirty="0"/>
          </a:p>
        </p:txBody>
      </p:sp>
      <p:sp>
        <p:nvSpPr>
          <p:cNvPr id="4" name="Shape 2"/>
          <p:cNvSpPr/>
          <p:nvPr/>
        </p:nvSpPr>
        <p:spPr>
          <a:xfrm>
            <a:off x="760095" y="2754868"/>
            <a:ext cx="4243388" cy="2314575"/>
          </a:xfrm>
          <a:prstGeom prst="roundRect">
            <a:avLst>
              <a:gd name="adj" fmla="val 4741"/>
            </a:avLst>
          </a:prstGeom>
          <a:solidFill>
            <a:srgbClr val="FFFFFF">
              <a:alpha val="95000"/>
            </a:srgbClr>
          </a:solidFill>
          <a:ln/>
        </p:spPr>
      </p:sp>
      <p:sp>
        <p:nvSpPr>
          <p:cNvPr id="5" name="Shape 3"/>
          <p:cNvSpPr/>
          <p:nvPr/>
        </p:nvSpPr>
        <p:spPr>
          <a:xfrm>
            <a:off x="760095" y="2732008"/>
            <a:ext cx="4243388" cy="91440"/>
          </a:xfrm>
          <a:prstGeom prst="roundRect">
            <a:avLst>
              <a:gd name="adj" fmla="val 87284"/>
            </a:avLst>
          </a:prstGeom>
          <a:solidFill>
            <a:srgbClr val="1B1B27"/>
          </a:solidFill>
          <a:ln/>
        </p:spPr>
      </p:sp>
      <p:sp>
        <p:nvSpPr>
          <p:cNvPr id="6" name="Shape 4"/>
          <p:cNvSpPr/>
          <p:nvPr/>
        </p:nvSpPr>
        <p:spPr>
          <a:xfrm>
            <a:off x="2596753" y="2469832"/>
            <a:ext cx="570071" cy="570071"/>
          </a:xfrm>
          <a:prstGeom prst="roundRect">
            <a:avLst>
              <a:gd name="adj" fmla="val 160401"/>
            </a:avLst>
          </a:prstGeom>
          <a:solidFill>
            <a:srgbClr val="1B1B27"/>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7727" y="2640806"/>
            <a:ext cx="228005" cy="228005"/>
          </a:xfrm>
          <a:prstGeom prst="rect">
            <a:avLst/>
          </a:prstGeom>
        </p:spPr>
      </p:pic>
      <p:sp>
        <p:nvSpPr>
          <p:cNvPr id="8" name="Text 5"/>
          <p:cNvSpPr/>
          <p:nvPr/>
        </p:nvSpPr>
        <p:spPr>
          <a:xfrm>
            <a:off x="972979" y="3229928"/>
            <a:ext cx="2806065" cy="29682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Accurate Sales Prediction</a:t>
            </a:r>
            <a:endParaRPr lang="en-US" sz="1850" dirty="0"/>
          </a:p>
        </p:txBody>
      </p:sp>
      <p:sp>
        <p:nvSpPr>
          <p:cNvPr id="9" name="Text 6"/>
          <p:cNvSpPr/>
          <p:nvPr/>
        </p:nvSpPr>
        <p:spPr>
          <a:xfrm>
            <a:off x="972979" y="3640693"/>
            <a:ext cx="3817620" cy="1215866"/>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Improve planning and resource allocation by precisely forecasting future sales volume and demand fluctuations. This allows for better staffing and financial forecasting.</a:t>
            </a:r>
            <a:endParaRPr lang="en-US" sz="1450" dirty="0"/>
          </a:p>
        </p:txBody>
      </p:sp>
      <p:sp>
        <p:nvSpPr>
          <p:cNvPr id="10" name="Shape 7"/>
          <p:cNvSpPr/>
          <p:nvPr/>
        </p:nvSpPr>
        <p:spPr>
          <a:xfrm>
            <a:off x="5193506" y="2754868"/>
            <a:ext cx="4243388" cy="2314575"/>
          </a:xfrm>
          <a:prstGeom prst="roundRect">
            <a:avLst>
              <a:gd name="adj" fmla="val 4741"/>
            </a:avLst>
          </a:prstGeom>
          <a:solidFill>
            <a:srgbClr val="FFFFFF">
              <a:alpha val="95000"/>
            </a:srgbClr>
          </a:solidFill>
          <a:ln/>
        </p:spPr>
      </p:sp>
      <p:sp>
        <p:nvSpPr>
          <p:cNvPr id="11" name="Shape 8"/>
          <p:cNvSpPr/>
          <p:nvPr/>
        </p:nvSpPr>
        <p:spPr>
          <a:xfrm>
            <a:off x="5193506" y="2732008"/>
            <a:ext cx="4243388" cy="91440"/>
          </a:xfrm>
          <a:prstGeom prst="roundRect">
            <a:avLst>
              <a:gd name="adj" fmla="val 87284"/>
            </a:avLst>
          </a:prstGeom>
          <a:solidFill>
            <a:srgbClr val="1B1B27"/>
          </a:solidFill>
          <a:ln/>
        </p:spPr>
      </p:sp>
      <p:sp>
        <p:nvSpPr>
          <p:cNvPr id="12" name="Shape 9"/>
          <p:cNvSpPr/>
          <p:nvPr/>
        </p:nvSpPr>
        <p:spPr>
          <a:xfrm>
            <a:off x="7030164" y="2469832"/>
            <a:ext cx="570071" cy="570071"/>
          </a:xfrm>
          <a:prstGeom prst="roundRect">
            <a:avLst>
              <a:gd name="adj" fmla="val 160401"/>
            </a:avLst>
          </a:prstGeom>
          <a:solidFill>
            <a:srgbClr val="1B1B27"/>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138" y="2640806"/>
            <a:ext cx="228005" cy="228005"/>
          </a:xfrm>
          <a:prstGeom prst="rect">
            <a:avLst/>
          </a:prstGeom>
        </p:spPr>
      </p:pic>
      <p:sp>
        <p:nvSpPr>
          <p:cNvPr id="14" name="Text 10"/>
          <p:cNvSpPr/>
          <p:nvPr/>
        </p:nvSpPr>
        <p:spPr>
          <a:xfrm>
            <a:off x="5406390" y="3229928"/>
            <a:ext cx="2994541" cy="29682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Customer Behavior Insights</a:t>
            </a:r>
            <a:endParaRPr lang="en-US" sz="1850" dirty="0"/>
          </a:p>
        </p:txBody>
      </p:sp>
      <p:sp>
        <p:nvSpPr>
          <p:cNvPr id="15" name="Text 11"/>
          <p:cNvSpPr/>
          <p:nvPr/>
        </p:nvSpPr>
        <p:spPr>
          <a:xfrm>
            <a:off x="5406390" y="3640693"/>
            <a:ext cx="3817620" cy="1215866"/>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Gain a deep, granular understanding of customer preferences, purchasing patterns, and decision drivers to tailor product offerings and store experiences.</a:t>
            </a:r>
            <a:endParaRPr lang="en-US" sz="1450" dirty="0"/>
          </a:p>
        </p:txBody>
      </p:sp>
      <p:sp>
        <p:nvSpPr>
          <p:cNvPr id="16" name="Shape 12"/>
          <p:cNvSpPr/>
          <p:nvPr/>
        </p:nvSpPr>
        <p:spPr>
          <a:xfrm>
            <a:off x="9626918" y="2754868"/>
            <a:ext cx="4243388" cy="2314575"/>
          </a:xfrm>
          <a:prstGeom prst="roundRect">
            <a:avLst>
              <a:gd name="adj" fmla="val 4741"/>
            </a:avLst>
          </a:prstGeom>
          <a:solidFill>
            <a:srgbClr val="FFFFFF">
              <a:alpha val="95000"/>
            </a:srgbClr>
          </a:solidFill>
          <a:ln/>
        </p:spPr>
      </p:sp>
      <p:sp>
        <p:nvSpPr>
          <p:cNvPr id="17" name="Shape 13"/>
          <p:cNvSpPr/>
          <p:nvPr/>
        </p:nvSpPr>
        <p:spPr>
          <a:xfrm>
            <a:off x="9626918" y="2732008"/>
            <a:ext cx="4243388" cy="91440"/>
          </a:xfrm>
          <a:prstGeom prst="roundRect">
            <a:avLst>
              <a:gd name="adj" fmla="val 87284"/>
            </a:avLst>
          </a:prstGeom>
          <a:solidFill>
            <a:srgbClr val="1B1B27"/>
          </a:solidFill>
          <a:ln/>
        </p:spPr>
      </p:sp>
      <p:sp>
        <p:nvSpPr>
          <p:cNvPr id="18" name="Shape 14"/>
          <p:cNvSpPr/>
          <p:nvPr/>
        </p:nvSpPr>
        <p:spPr>
          <a:xfrm>
            <a:off x="11463576" y="2469832"/>
            <a:ext cx="570071" cy="570071"/>
          </a:xfrm>
          <a:prstGeom prst="roundRect">
            <a:avLst>
              <a:gd name="adj" fmla="val 160401"/>
            </a:avLst>
          </a:prstGeom>
          <a:solidFill>
            <a:srgbClr val="1B1B27"/>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4549" y="2640806"/>
            <a:ext cx="228005" cy="228005"/>
          </a:xfrm>
          <a:prstGeom prst="rect">
            <a:avLst/>
          </a:prstGeom>
        </p:spPr>
      </p:pic>
      <p:sp>
        <p:nvSpPr>
          <p:cNvPr id="20" name="Text 15"/>
          <p:cNvSpPr/>
          <p:nvPr/>
        </p:nvSpPr>
        <p:spPr>
          <a:xfrm>
            <a:off x="9839801" y="3229928"/>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Targeted Marketing</a:t>
            </a:r>
            <a:endParaRPr lang="en-US" sz="1850" dirty="0"/>
          </a:p>
        </p:txBody>
      </p:sp>
      <p:sp>
        <p:nvSpPr>
          <p:cNvPr id="21" name="Text 16"/>
          <p:cNvSpPr/>
          <p:nvPr/>
        </p:nvSpPr>
        <p:spPr>
          <a:xfrm>
            <a:off x="9839801" y="3640693"/>
            <a:ext cx="3817620" cy="1215866"/>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Segment customers effectively using clustering techniques like K-Means to craft highly personalized and impactful marketing campaigns, maximizing ROI.</a:t>
            </a:r>
            <a:endParaRPr lang="en-US" sz="1450" dirty="0"/>
          </a:p>
        </p:txBody>
      </p:sp>
      <p:sp>
        <p:nvSpPr>
          <p:cNvPr id="22" name="Shape 17"/>
          <p:cNvSpPr/>
          <p:nvPr/>
        </p:nvSpPr>
        <p:spPr>
          <a:xfrm>
            <a:off x="760095" y="5544503"/>
            <a:ext cx="6460093" cy="2010608"/>
          </a:xfrm>
          <a:prstGeom prst="roundRect">
            <a:avLst>
              <a:gd name="adj" fmla="val 5457"/>
            </a:avLst>
          </a:prstGeom>
          <a:solidFill>
            <a:srgbClr val="FFFFFF">
              <a:alpha val="95000"/>
            </a:srgbClr>
          </a:solidFill>
          <a:ln/>
        </p:spPr>
      </p:sp>
      <p:sp>
        <p:nvSpPr>
          <p:cNvPr id="23" name="Shape 18"/>
          <p:cNvSpPr/>
          <p:nvPr/>
        </p:nvSpPr>
        <p:spPr>
          <a:xfrm>
            <a:off x="760095" y="5521642"/>
            <a:ext cx="6460093" cy="91440"/>
          </a:xfrm>
          <a:prstGeom prst="roundRect">
            <a:avLst>
              <a:gd name="adj" fmla="val 87284"/>
            </a:avLst>
          </a:prstGeom>
          <a:solidFill>
            <a:srgbClr val="1B1B27"/>
          </a:solidFill>
          <a:ln/>
        </p:spPr>
      </p:sp>
      <p:sp>
        <p:nvSpPr>
          <p:cNvPr id="24" name="Shape 19"/>
          <p:cNvSpPr/>
          <p:nvPr/>
        </p:nvSpPr>
        <p:spPr>
          <a:xfrm>
            <a:off x="3705106" y="5259467"/>
            <a:ext cx="570071" cy="570071"/>
          </a:xfrm>
          <a:prstGeom prst="roundRect">
            <a:avLst>
              <a:gd name="adj" fmla="val 160401"/>
            </a:avLst>
          </a:prstGeom>
          <a:solidFill>
            <a:srgbClr val="1B1B27"/>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6080" y="5430441"/>
            <a:ext cx="228005" cy="228005"/>
          </a:xfrm>
          <a:prstGeom prst="rect">
            <a:avLst/>
          </a:prstGeom>
        </p:spPr>
      </p:pic>
      <p:sp>
        <p:nvSpPr>
          <p:cNvPr id="26" name="Text 20"/>
          <p:cNvSpPr/>
          <p:nvPr/>
        </p:nvSpPr>
        <p:spPr>
          <a:xfrm>
            <a:off x="972979" y="6019562"/>
            <a:ext cx="2747367" cy="29682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Reduced Inventory Costs</a:t>
            </a:r>
            <a:endParaRPr lang="en-US" sz="1850" dirty="0"/>
          </a:p>
        </p:txBody>
      </p:sp>
      <p:sp>
        <p:nvSpPr>
          <p:cNvPr id="27" name="Text 21"/>
          <p:cNvSpPr/>
          <p:nvPr/>
        </p:nvSpPr>
        <p:spPr>
          <a:xfrm>
            <a:off x="972979" y="6430328"/>
            <a:ext cx="6034326" cy="91190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Optimize stock levels dynamically to minimize excessive holding costs, reduce the risk of obsolescence, and prevent costly out-of-stock scenarios.</a:t>
            </a:r>
            <a:endParaRPr lang="en-US" sz="1450" dirty="0"/>
          </a:p>
        </p:txBody>
      </p:sp>
      <p:sp>
        <p:nvSpPr>
          <p:cNvPr id="28" name="Shape 22"/>
          <p:cNvSpPr/>
          <p:nvPr/>
        </p:nvSpPr>
        <p:spPr>
          <a:xfrm>
            <a:off x="7410212" y="5544503"/>
            <a:ext cx="6460093" cy="2010608"/>
          </a:xfrm>
          <a:prstGeom prst="roundRect">
            <a:avLst>
              <a:gd name="adj" fmla="val 5457"/>
            </a:avLst>
          </a:prstGeom>
          <a:solidFill>
            <a:srgbClr val="FFFFFF">
              <a:alpha val="95000"/>
            </a:srgbClr>
          </a:solidFill>
          <a:ln/>
        </p:spPr>
      </p:sp>
      <p:sp>
        <p:nvSpPr>
          <p:cNvPr id="29" name="Shape 23"/>
          <p:cNvSpPr/>
          <p:nvPr/>
        </p:nvSpPr>
        <p:spPr>
          <a:xfrm>
            <a:off x="7410212" y="5521642"/>
            <a:ext cx="6460093" cy="91440"/>
          </a:xfrm>
          <a:prstGeom prst="roundRect">
            <a:avLst>
              <a:gd name="adj" fmla="val 87284"/>
            </a:avLst>
          </a:prstGeom>
          <a:solidFill>
            <a:srgbClr val="1B1B27"/>
          </a:solidFill>
          <a:ln/>
        </p:spPr>
      </p:sp>
      <p:sp>
        <p:nvSpPr>
          <p:cNvPr id="30" name="Shape 24"/>
          <p:cNvSpPr/>
          <p:nvPr/>
        </p:nvSpPr>
        <p:spPr>
          <a:xfrm>
            <a:off x="10355223" y="5259467"/>
            <a:ext cx="570071" cy="570071"/>
          </a:xfrm>
          <a:prstGeom prst="roundRect">
            <a:avLst>
              <a:gd name="adj" fmla="val 160401"/>
            </a:avLst>
          </a:prstGeom>
          <a:solidFill>
            <a:srgbClr val="1B1B27"/>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26197" y="5430441"/>
            <a:ext cx="228005" cy="228005"/>
          </a:xfrm>
          <a:prstGeom prst="rect">
            <a:avLst/>
          </a:prstGeom>
        </p:spPr>
      </p:pic>
      <p:sp>
        <p:nvSpPr>
          <p:cNvPr id="32" name="Text 25"/>
          <p:cNvSpPr/>
          <p:nvPr/>
        </p:nvSpPr>
        <p:spPr>
          <a:xfrm>
            <a:off x="7623096" y="6019562"/>
            <a:ext cx="2375297" cy="29682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ML-Driven Decisions</a:t>
            </a:r>
            <a:endParaRPr lang="en-US" sz="1850" dirty="0"/>
          </a:p>
        </p:txBody>
      </p:sp>
      <p:sp>
        <p:nvSpPr>
          <p:cNvPr id="33" name="Text 26"/>
          <p:cNvSpPr/>
          <p:nvPr/>
        </p:nvSpPr>
        <p:spPr>
          <a:xfrm>
            <a:off x="7623096" y="6430328"/>
            <a:ext cx="6034326" cy="911900"/>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Empower every decision—from merchandising to logistics—with actionable, data-informed insights generated by our robust machine learning models.</a:t>
            </a:r>
            <a:endParaRPr lang="en-US" sz="1450" dirty="0"/>
          </a:p>
        </p:txBody>
      </p:sp>
      <p:sp>
        <p:nvSpPr>
          <p:cNvPr id="34" name="Rectangle 33">
            <a:extLst>
              <a:ext uri="{FF2B5EF4-FFF2-40B4-BE49-F238E27FC236}">
                <a16:creationId xmlns:a16="http://schemas.microsoft.com/office/drawing/2014/main" id="{03129DD9-C07E-0B9D-A85E-B981DD0F7508}"/>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2706" y="477083"/>
            <a:ext cx="4339233" cy="541139"/>
          </a:xfrm>
          <a:prstGeom prst="rect">
            <a:avLst/>
          </a:prstGeom>
          <a:noFill/>
          <a:ln/>
        </p:spPr>
        <p:txBody>
          <a:bodyPr wrap="none" lIns="0" tIns="0" rIns="0" bIns="0" rtlCol="0" anchor="t"/>
          <a:lstStyle/>
          <a:p>
            <a:pPr marL="0" indent="0" algn="l">
              <a:lnSpc>
                <a:spcPts val="4250"/>
              </a:lnSpc>
              <a:buNone/>
            </a:pPr>
            <a:r>
              <a:rPr lang="en-US" sz="3400" dirty="0">
                <a:solidFill>
                  <a:srgbClr val="1B1B27"/>
                </a:solidFill>
                <a:latin typeface="Raleway" pitchFamily="34" charset="0"/>
                <a:ea typeface="Raleway" pitchFamily="34" charset="-122"/>
                <a:cs typeface="Raleway" pitchFamily="34" charset="-120"/>
              </a:rPr>
              <a:t>Architecture Diagram:</a:t>
            </a:r>
            <a:endParaRPr lang="en-US" sz="3400" dirty="0"/>
          </a:p>
        </p:txBody>
      </p:sp>
      <p:pic>
        <p:nvPicPr>
          <p:cNvPr id="3" name="Image 0" descr="preencoded.png"/>
          <p:cNvPicPr>
            <a:picLocks noChangeAspect="1"/>
          </p:cNvPicPr>
          <p:nvPr/>
        </p:nvPicPr>
        <p:blipFill>
          <a:blip r:embed="rId3"/>
          <a:stretch>
            <a:fillRect/>
          </a:stretch>
        </p:blipFill>
        <p:spPr>
          <a:xfrm>
            <a:off x="5099566" y="1364575"/>
            <a:ext cx="4431149" cy="5915978"/>
          </a:xfrm>
          <a:prstGeom prst="rect">
            <a:avLst/>
          </a:prstGeom>
        </p:spPr>
      </p:pic>
      <p:sp>
        <p:nvSpPr>
          <p:cNvPr id="4" name="Text 1"/>
          <p:cNvSpPr/>
          <p:nvPr/>
        </p:nvSpPr>
        <p:spPr>
          <a:xfrm>
            <a:off x="692706" y="7475339"/>
            <a:ext cx="13244989" cy="277178"/>
          </a:xfrm>
          <a:prstGeom prst="rect">
            <a:avLst/>
          </a:prstGeom>
          <a:noFill/>
          <a:ln/>
        </p:spPr>
        <p:txBody>
          <a:bodyPr wrap="none" lIns="0" tIns="0" rIns="0" bIns="0" rtlCol="0" anchor="t"/>
          <a:lstStyle/>
          <a:p>
            <a:pPr marL="0" indent="0" algn="l">
              <a:lnSpc>
                <a:spcPts val="2150"/>
              </a:lnSpc>
              <a:buNone/>
            </a:pPr>
            <a:endParaRPr lang="en-US" sz="1350" dirty="0"/>
          </a:p>
        </p:txBody>
      </p:sp>
      <p:sp>
        <p:nvSpPr>
          <p:cNvPr id="5" name="Rectangle 4">
            <a:extLst>
              <a:ext uri="{FF2B5EF4-FFF2-40B4-BE49-F238E27FC236}">
                <a16:creationId xmlns:a16="http://schemas.microsoft.com/office/drawing/2014/main" id="{98D71DA5-F112-E730-7EC7-21A1C0FF6724}"/>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1274" y="589002"/>
            <a:ext cx="9776698" cy="524470"/>
          </a:xfrm>
          <a:prstGeom prst="rect">
            <a:avLst/>
          </a:prstGeom>
          <a:noFill/>
          <a:ln/>
        </p:spPr>
        <p:txBody>
          <a:bodyPr wrap="none" lIns="0" tIns="0" rIns="0" bIns="0" rtlCol="0" anchor="t"/>
          <a:lstStyle/>
          <a:p>
            <a:pPr marL="0" indent="0" algn="l">
              <a:lnSpc>
                <a:spcPts val="4100"/>
              </a:lnSpc>
              <a:buNone/>
            </a:pPr>
            <a:r>
              <a:rPr lang="en-US" sz="3300" dirty="0">
                <a:solidFill>
                  <a:srgbClr val="1B1B27"/>
                </a:solidFill>
                <a:latin typeface="Raleway" pitchFamily="34" charset="0"/>
                <a:ea typeface="Raleway" pitchFamily="34" charset="-122"/>
                <a:cs typeface="Raleway" pitchFamily="34" charset="-120"/>
              </a:rPr>
              <a:t>Project Workflow: </a:t>
            </a:r>
            <a:endParaRPr lang="en-US" sz="3300" dirty="0"/>
          </a:p>
        </p:txBody>
      </p:sp>
      <p:sp>
        <p:nvSpPr>
          <p:cNvPr id="3" name="Text 1"/>
          <p:cNvSpPr/>
          <p:nvPr/>
        </p:nvSpPr>
        <p:spPr>
          <a:xfrm>
            <a:off x="671274" y="1449110"/>
            <a:ext cx="13287851"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This structured workflow illustrates the entire pipeline, detailing how raw transactional data is processed, modeled, and ultimately converted into strategic business actions.</a:t>
            </a:r>
            <a:endParaRPr lang="en-US" sz="1300" dirty="0"/>
          </a:p>
        </p:txBody>
      </p:sp>
      <p:sp>
        <p:nvSpPr>
          <p:cNvPr id="4" name="Shape 2"/>
          <p:cNvSpPr/>
          <p:nvPr/>
        </p:nvSpPr>
        <p:spPr>
          <a:xfrm>
            <a:off x="671274" y="1906429"/>
            <a:ext cx="13287851" cy="1012627"/>
          </a:xfrm>
          <a:prstGeom prst="roundRect">
            <a:avLst>
              <a:gd name="adj" fmla="val 6961"/>
            </a:avLst>
          </a:prstGeom>
          <a:solidFill>
            <a:srgbClr val="FFFFFF">
              <a:alpha val="95000"/>
            </a:srgbClr>
          </a:solidFill>
          <a:ln w="22860">
            <a:solidFill>
              <a:srgbClr val="000000"/>
            </a:solidFill>
            <a:prstDash val="solid"/>
          </a:ln>
        </p:spPr>
      </p:sp>
      <p:sp>
        <p:nvSpPr>
          <p:cNvPr id="5" name="Shape 3"/>
          <p:cNvSpPr/>
          <p:nvPr/>
        </p:nvSpPr>
        <p:spPr>
          <a:xfrm>
            <a:off x="694134" y="1929289"/>
            <a:ext cx="671274" cy="966907"/>
          </a:xfrm>
          <a:prstGeom prst="roundRect">
            <a:avLst>
              <a:gd name="adj" fmla="val 6414"/>
            </a:avLst>
          </a:prstGeom>
          <a:solidFill>
            <a:srgbClr val="000000"/>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113" y="2286833"/>
            <a:ext cx="251698" cy="251698"/>
          </a:xfrm>
          <a:prstGeom prst="rect">
            <a:avLst/>
          </a:prstGeom>
        </p:spPr>
      </p:pic>
      <p:sp>
        <p:nvSpPr>
          <p:cNvPr id="7" name="Text 4"/>
          <p:cNvSpPr/>
          <p:nvPr/>
        </p:nvSpPr>
        <p:spPr>
          <a:xfrm>
            <a:off x="1533168" y="2097048"/>
            <a:ext cx="2097762" cy="262176"/>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Data Acquisition</a:t>
            </a:r>
            <a:endParaRPr lang="en-US" sz="1650" dirty="0"/>
          </a:p>
        </p:txBody>
      </p:sp>
      <p:sp>
        <p:nvSpPr>
          <p:cNvPr id="8" name="Text 5"/>
          <p:cNvSpPr/>
          <p:nvPr/>
        </p:nvSpPr>
        <p:spPr>
          <a:xfrm>
            <a:off x="1533168" y="2459831"/>
            <a:ext cx="12235339"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Initial extraction of the Kaggle Retail Transaction Dataset.</a:t>
            </a:r>
            <a:endParaRPr lang="en-US" sz="1300" dirty="0"/>
          </a:p>
        </p:txBody>
      </p:sp>
      <p:sp>
        <p:nvSpPr>
          <p:cNvPr id="9" name="Shape 6"/>
          <p:cNvSpPr/>
          <p:nvPr/>
        </p:nvSpPr>
        <p:spPr>
          <a:xfrm>
            <a:off x="671274" y="3086814"/>
            <a:ext cx="13287851" cy="1012627"/>
          </a:xfrm>
          <a:prstGeom prst="roundRect">
            <a:avLst>
              <a:gd name="adj" fmla="val 6961"/>
            </a:avLst>
          </a:prstGeom>
          <a:solidFill>
            <a:srgbClr val="FFFFFF">
              <a:alpha val="95000"/>
            </a:srgbClr>
          </a:solidFill>
          <a:ln w="22860">
            <a:solidFill>
              <a:srgbClr val="000000"/>
            </a:solidFill>
            <a:prstDash val="solid"/>
          </a:ln>
        </p:spPr>
      </p:sp>
      <p:sp>
        <p:nvSpPr>
          <p:cNvPr id="10" name="Shape 7"/>
          <p:cNvSpPr/>
          <p:nvPr/>
        </p:nvSpPr>
        <p:spPr>
          <a:xfrm>
            <a:off x="694134" y="3109674"/>
            <a:ext cx="671274" cy="966907"/>
          </a:xfrm>
          <a:prstGeom prst="roundRect">
            <a:avLst>
              <a:gd name="adj" fmla="val 6414"/>
            </a:avLst>
          </a:prstGeom>
          <a:solidFill>
            <a:srgbClr val="000000"/>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113" y="3467219"/>
            <a:ext cx="251698" cy="251698"/>
          </a:xfrm>
          <a:prstGeom prst="rect">
            <a:avLst/>
          </a:prstGeom>
        </p:spPr>
      </p:pic>
      <p:sp>
        <p:nvSpPr>
          <p:cNvPr id="12" name="Text 8"/>
          <p:cNvSpPr/>
          <p:nvPr/>
        </p:nvSpPr>
        <p:spPr>
          <a:xfrm>
            <a:off x="1533168" y="3277433"/>
            <a:ext cx="2097762" cy="262176"/>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Data Preprocessing</a:t>
            </a:r>
            <a:endParaRPr lang="en-US" sz="1650" dirty="0"/>
          </a:p>
        </p:txBody>
      </p:sp>
      <p:sp>
        <p:nvSpPr>
          <p:cNvPr id="13" name="Text 9"/>
          <p:cNvSpPr/>
          <p:nvPr/>
        </p:nvSpPr>
        <p:spPr>
          <a:xfrm>
            <a:off x="1533168" y="3640217"/>
            <a:ext cx="12235339"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Critical steps including cleaning, missing value imputation/handling, and sophisticated feature engineering.</a:t>
            </a:r>
            <a:endParaRPr lang="en-US" sz="1300" dirty="0"/>
          </a:p>
        </p:txBody>
      </p:sp>
      <p:sp>
        <p:nvSpPr>
          <p:cNvPr id="14" name="Shape 10"/>
          <p:cNvSpPr/>
          <p:nvPr/>
        </p:nvSpPr>
        <p:spPr>
          <a:xfrm>
            <a:off x="671274" y="4267200"/>
            <a:ext cx="13287851" cy="1012627"/>
          </a:xfrm>
          <a:prstGeom prst="roundRect">
            <a:avLst>
              <a:gd name="adj" fmla="val 6961"/>
            </a:avLst>
          </a:prstGeom>
          <a:solidFill>
            <a:srgbClr val="FFFFFF">
              <a:alpha val="95000"/>
            </a:srgbClr>
          </a:solidFill>
          <a:ln w="22860">
            <a:solidFill>
              <a:srgbClr val="000000"/>
            </a:solidFill>
            <a:prstDash val="solid"/>
          </a:ln>
        </p:spPr>
      </p:sp>
      <p:sp>
        <p:nvSpPr>
          <p:cNvPr id="15" name="Shape 11"/>
          <p:cNvSpPr/>
          <p:nvPr/>
        </p:nvSpPr>
        <p:spPr>
          <a:xfrm>
            <a:off x="694134" y="4290060"/>
            <a:ext cx="671274" cy="966907"/>
          </a:xfrm>
          <a:prstGeom prst="roundRect">
            <a:avLst>
              <a:gd name="adj" fmla="val 6414"/>
            </a:avLst>
          </a:prstGeom>
          <a:solidFill>
            <a:srgbClr val="000000"/>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13" y="4647605"/>
            <a:ext cx="251698" cy="251698"/>
          </a:xfrm>
          <a:prstGeom prst="rect">
            <a:avLst/>
          </a:prstGeom>
        </p:spPr>
      </p:pic>
      <p:sp>
        <p:nvSpPr>
          <p:cNvPr id="17" name="Text 12"/>
          <p:cNvSpPr/>
          <p:nvPr/>
        </p:nvSpPr>
        <p:spPr>
          <a:xfrm>
            <a:off x="1533168" y="4457819"/>
            <a:ext cx="2097762" cy="262176"/>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Model Training</a:t>
            </a:r>
            <a:endParaRPr lang="en-US" sz="1650" dirty="0"/>
          </a:p>
        </p:txBody>
      </p:sp>
      <p:sp>
        <p:nvSpPr>
          <p:cNvPr id="18" name="Text 13"/>
          <p:cNvSpPr/>
          <p:nvPr/>
        </p:nvSpPr>
        <p:spPr>
          <a:xfrm>
            <a:off x="1533168" y="4820603"/>
            <a:ext cx="12235339"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Concurrent training of specialized models: Time Series (ARIMA, Prophet), Regression (Random Forest), and Clustering (K-Means).</a:t>
            </a:r>
            <a:endParaRPr lang="en-US" sz="1300" dirty="0"/>
          </a:p>
        </p:txBody>
      </p:sp>
      <p:sp>
        <p:nvSpPr>
          <p:cNvPr id="19" name="Shape 14"/>
          <p:cNvSpPr/>
          <p:nvPr/>
        </p:nvSpPr>
        <p:spPr>
          <a:xfrm>
            <a:off x="671274" y="5447586"/>
            <a:ext cx="13287851" cy="1012627"/>
          </a:xfrm>
          <a:prstGeom prst="roundRect">
            <a:avLst>
              <a:gd name="adj" fmla="val 6961"/>
            </a:avLst>
          </a:prstGeom>
          <a:solidFill>
            <a:srgbClr val="FFFFFF">
              <a:alpha val="95000"/>
            </a:srgbClr>
          </a:solidFill>
          <a:ln w="22860">
            <a:solidFill>
              <a:srgbClr val="000000"/>
            </a:solidFill>
            <a:prstDash val="solid"/>
          </a:ln>
        </p:spPr>
      </p:sp>
      <p:sp>
        <p:nvSpPr>
          <p:cNvPr id="20" name="Shape 15"/>
          <p:cNvSpPr/>
          <p:nvPr/>
        </p:nvSpPr>
        <p:spPr>
          <a:xfrm>
            <a:off x="694134" y="5470446"/>
            <a:ext cx="671274" cy="966907"/>
          </a:xfrm>
          <a:prstGeom prst="roundRect">
            <a:avLst>
              <a:gd name="adj" fmla="val 6414"/>
            </a:avLst>
          </a:prstGeom>
          <a:solidFill>
            <a:srgbClr val="000000"/>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113" y="5827990"/>
            <a:ext cx="251698" cy="251698"/>
          </a:xfrm>
          <a:prstGeom prst="rect">
            <a:avLst/>
          </a:prstGeom>
        </p:spPr>
      </p:pic>
      <p:sp>
        <p:nvSpPr>
          <p:cNvPr id="22" name="Text 16"/>
          <p:cNvSpPr/>
          <p:nvPr/>
        </p:nvSpPr>
        <p:spPr>
          <a:xfrm>
            <a:off x="1533168" y="5638205"/>
            <a:ext cx="2468047" cy="262176"/>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Prediction/Segmentation</a:t>
            </a:r>
            <a:endParaRPr lang="en-US" sz="1650" dirty="0"/>
          </a:p>
        </p:txBody>
      </p:sp>
      <p:sp>
        <p:nvSpPr>
          <p:cNvPr id="23" name="Text 17"/>
          <p:cNvSpPr/>
          <p:nvPr/>
        </p:nvSpPr>
        <p:spPr>
          <a:xfrm>
            <a:off x="1533168" y="6000988"/>
            <a:ext cx="12235339"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Generation of accurate Sales Forecasts and distinct, behavioral Customer Groups.</a:t>
            </a:r>
            <a:endParaRPr lang="en-US" sz="1300" dirty="0"/>
          </a:p>
        </p:txBody>
      </p:sp>
      <p:sp>
        <p:nvSpPr>
          <p:cNvPr id="24" name="Shape 18"/>
          <p:cNvSpPr/>
          <p:nvPr/>
        </p:nvSpPr>
        <p:spPr>
          <a:xfrm>
            <a:off x="671274" y="6627971"/>
            <a:ext cx="13287851" cy="1012627"/>
          </a:xfrm>
          <a:prstGeom prst="roundRect">
            <a:avLst>
              <a:gd name="adj" fmla="val 6961"/>
            </a:avLst>
          </a:prstGeom>
          <a:solidFill>
            <a:srgbClr val="FFFFFF">
              <a:alpha val="95000"/>
            </a:srgbClr>
          </a:solidFill>
          <a:ln w="22860">
            <a:solidFill>
              <a:srgbClr val="000000"/>
            </a:solidFill>
            <a:prstDash val="solid"/>
          </a:ln>
        </p:spPr>
      </p:sp>
      <p:sp>
        <p:nvSpPr>
          <p:cNvPr id="25" name="Shape 19"/>
          <p:cNvSpPr/>
          <p:nvPr/>
        </p:nvSpPr>
        <p:spPr>
          <a:xfrm>
            <a:off x="694134" y="6650831"/>
            <a:ext cx="671274" cy="966907"/>
          </a:xfrm>
          <a:prstGeom prst="roundRect">
            <a:avLst>
              <a:gd name="adj" fmla="val 6414"/>
            </a:avLst>
          </a:prstGeom>
          <a:solidFill>
            <a:srgbClr val="000000"/>
          </a:solidFill>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113" y="7008376"/>
            <a:ext cx="251698" cy="251698"/>
          </a:xfrm>
          <a:prstGeom prst="rect">
            <a:avLst/>
          </a:prstGeom>
        </p:spPr>
      </p:pic>
      <p:sp>
        <p:nvSpPr>
          <p:cNvPr id="27" name="Text 20"/>
          <p:cNvSpPr/>
          <p:nvPr/>
        </p:nvSpPr>
        <p:spPr>
          <a:xfrm>
            <a:off x="1533168" y="6818590"/>
            <a:ext cx="2097762" cy="262176"/>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Actionable Insights</a:t>
            </a:r>
            <a:endParaRPr lang="en-US" sz="1650" dirty="0"/>
          </a:p>
        </p:txBody>
      </p:sp>
      <p:sp>
        <p:nvSpPr>
          <p:cNvPr id="28" name="Text 21"/>
          <p:cNvSpPr/>
          <p:nvPr/>
        </p:nvSpPr>
        <p:spPr>
          <a:xfrm>
            <a:off x="1533168" y="7181374"/>
            <a:ext cx="12235339" cy="268605"/>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The model results directly inform and optimize inventory planning, marketing campaign design, and overall business strategy.</a:t>
            </a:r>
            <a:endParaRPr lang="en-US" sz="1300" dirty="0"/>
          </a:p>
        </p:txBody>
      </p:sp>
      <p:sp>
        <p:nvSpPr>
          <p:cNvPr id="29" name="Rectangle 28">
            <a:extLst>
              <a:ext uri="{FF2B5EF4-FFF2-40B4-BE49-F238E27FC236}">
                <a16:creationId xmlns:a16="http://schemas.microsoft.com/office/drawing/2014/main" id="{0BF5098D-7E44-C99E-4E80-7054FCFC4FD8}"/>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8867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Methodology:</a:t>
            </a:r>
            <a:endParaRPr lang="en-US" sz="3900" dirty="0"/>
          </a:p>
        </p:txBody>
      </p:sp>
      <p:sp>
        <p:nvSpPr>
          <p:cNvPr id="3" name="Text 1"/>
          <p:cNvSpPr/>
          <p:nvPr/>
        </p:nvSpPr>
        <p:spPr>
          <a:xfrm>
            <a:off x="793790" y="280558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SmartRetail framework is engineered around a robust, multi-faceted approach to harness the full potential of transactional data. This methodology is divided into three interconnected phases:</a:t>
            </a:r>
            <a:endParaRPr lang="en-US" sz="1550" dirty="0"/>
          </a:p>
        </p:txBody>
      </p:sp>
      <p:sp>
        <p:nvSpPr>
          <p:cNvPr id="4" name="Shape 2"/>
          <p:cNvSpPr/>
          <p:nvPr/>
        </p:nvSpPr>
        <p:spPr>
          <a:xfrm>
            <a:off x="793790" y="3663910"/>
            <a:ext cx="4215289" cy="2776895"/>
          </a:xfrm>
          <a:prstGeom prst="roundRect">
            <a:avLst>
              <a:gd name="adj" fmla="val 3951"/>
            </a:avLst>
          </a:prstGeom>
          <a:solidFill>
            <a:srgbClr val="FFFFFF">
              <a:alpha val="95000"/>
            </a:srgbClr>
          </a:solidFill>
          <a:ln w="22860">
            <a:solidFill>
              <a:srgbClr val="C7C7D0"/>
            </a:solidFill>
            <a:prstDash val="solid"/>
          </a:ln>
        </p:spPr>
      </p:sp>
      <p:sp>
        <p:nvSpPr>
          <p:cNvPr id="5" name="Shape 3"/>
          <p:cNvSpPr/>
          <p:nvPr/>
        </p:nvSpPr>
        <p:spPr>
          <a:xfrm>
            <a:off x="770930" y="3663910"/>
            <a:ext cx="91440" cy="2776895"/>
          </a:xfrm>
          <a:prstGeom prst="roundRect">
            <a:avLst>
              <a:gd name="adj" fmla="val 91163"/>
            </a:avLst>
          </a:prstGeom>
          <a:solidFill>
            <a:srgbClr val="1B1B27"/>
          </a:solidFill>
          <a:ln/>
        </p:spPr>
      </p:sp>
      <p:sp>
        <p:nvSpPr>
          <p:cNvPr id="6" name="Text 4"/>
          <p:cNvSpPr/>
          <p:nvPr/>
        </p:nvSpPr>
        <p:spPr>
          <a:xfrm>
            <a:off x="1083588" y="3885128"/>
            <a:ext cx="2830830"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Data Processing Pipeline</a:t>
            </a:r>
            <a:endParaRPr lang="en-US" sz="1950" dirty="0"/>
          </a:p>
        </p:txBody>
      </p:sp>
      <p:sp>
        <p:nvSpPr>
          <p:cNvPr id="7" name="Text 5"/>
          <p:cNvSpPr/>
          <p:nvPr/>
        </p:nvSpPr>
        <p:spPr>
          <a:xfrm>
            <a:off x="1083588" y="4314349"/>
            <a:ext cx="3704273" cy="1905238"/>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Ensures data quality and model readiness through thorough preprocessing, including handling missing values, encoding categorical variables, and advanced feature engineering to extract maximum signal.</a:t>
            </a:r>
            <a:endParaRPr lang="en-US" sz="1550" dirty="0"/>
          </a:p>
        </p:txBody>
      </p:sp>
      <p:sp>
        <p:nvSpPr>
          <p:cNvPr id="8" name="Shape 6"/>
          <p:cNvSpPr/>
          <p:nvPr/>
        </p:nvSpPr>
        <p:spPr>
          <a:xfrm>
            <a:off x="5207437" y="3663910"/>
            <a:ext cx="4215408" cy="2776895"/>
          </a:xfrm>
          <a:prstGeom prst="roundRect">
            <a:avLst>
              <a:gd name="adj" fmla="val 3951"/>
            </a:avLst>
          </a:prstGeom>
          <a:solidFill>
            <a:srgbClr val="FFFFFF">
              <a:alpha val="95000"/>
            </a:srgbClr>
          </a:solidFill>
          <a:ln w="22860">
            <a:solidFill>
              <a:srgbClr val="C7C7D0"/>
            </a:solidFill>
            <a:prstDash val="solid"/>
          </a:ln>
        </p:spPr>
      </p:sp>
      <p:sp>
        <p:nvSpPr>
          <p:cNvPr id="9" name="Shape 7"/>
          <p:cNvSpPr/>
          <p:nvPr/>
        </p:nvSpPr>
        <p:spPr>
          <a:xfrm>
            <a:off x="5184577" y="3663910"/>
            <a:ext cx="91440" cy="2776895"/>
          </a:xfrm>
          <a:prstGeom prst="roundRect">
            <a:avLst>
              <a:gd name="adj" fmla="val 91163"/>
            </a:avLst>
          </a:prstGeom>
          <a:solidFill>
            <a:srgbClr val="1B1B27"/>
          </a:solidFill>
          <a:ln/>
        </p:spPr>
      </p:sp>
      <p:sp>
        <p:nvSpPr>
          <p:cNvPr id="10" name="Text 8"/>
          <p:cNvSpPr/>
          <p:nvPr/>
        </p:nvSpPr>
        <p:spPr>
          <a:xfrm>
            <a:off x="5497235" y="38851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Forecasting Models</a:t>
            </a:r>
            <a:endParaRPr lang="en-US" sz="1950" dirty="0"/>
          </a:p>
        </p:txBody>
      </p:sp>
      <p:sp>
        <p:nvSpPr>
          <p:cNvPr id="11" name="Text 9"/>
          <p:cNvSpPr/>
          <p:nvPr/>
        </p:nvSpPr>
        <p:spPr>
          <a:xfrm>
            <a:off x="5497235" y="4314349"/>
            <a:ext cx="3704392" cy="1587698"/>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Employs a powerful suite of time-series and regression models, specifically </a:t>
            </a:r>
            <a:r>
              <a:rPr lang="en-US" sz="1550" b="1" dirty="0">
                <a:solidFill>
                  <a:srgbClr val="3C3939"/>
                </a:solidFill>
                <a:latin typeface="Roboto" pitchFamily="34" charset="0"/>
                <a:ea typeface="Roboto" pitchFamily="34" charset="-122"/>
                <a:cs typeface="Roboto" pitchFamily="34" charset="-120"/>
              </a:rPr>
              <a:t>ARIMA, Prophet, and Random Forest Regression</a:t>
            </a:r>
            <a:r>
              <a:rPr lang="en-US" sz="1550" dirty="0">
                <a:solidFill>
                  <a:srgbClr val="3C3939"/>
                </a:solidFill>
                <a:latin typeface="Roboto" pitchFamily="34" charset="0"/>
                <a:ea typeface="Roboto" pitchFamily="34" charset="-122"/>
                <a:cs typeface="Roboto" pitchFamily="34" charset="-120"/>
              </a:rPr>
              <a:t>, to predict future sales demand with high fidelity.</a:t>
            </a:r>
            <a:endParaRPr lang="en-US" sz="1550" dirty="0"/>
          </a:p>
        </p:txBody>
      </p:sp>
      <p:sp>
        <p:nvSpPr>
          <p:cNvPr id="12" name="Shape 10"/>
          <p:cNvSpPr/>
          <p:nvPr/>
        </p:nvSpPr>
        <p:spPr>
          <a:xfrm>
            <a:off x="9621203" y="3663910"/>
            <a:ext cx="4215289" cy="2776895"/>
          </a:xfrm>
          <a:prstGeom prst="roundRect">
            <a:avLst>
              <a:gd name="adj" fmla="val 3951"/>
            </a:avLst>
          </a:prstGeom>
          <a:solidFill>
            <a:srgbClr val="FFFFFF">
              <a:alpha val="95000"/>
            </a:srgbClr>
          </a:solidFill>
          <a:ln w="22860">
            <a:solidFill>
              <a:srgbClr val="C7C7D0"/>
            </a:solidFill>
            <a:prstDash val="solid"/>
          </a:ln>
        </p:spPr>
      </p:sp>
      <p:sp>
        <p:nvSpPr>
          <p:cNvPr id="13" name="Shape 11"/>
          <p:cNvSpPr/>
          <p:nvPr/>
        </p:nvSpPr>
        <p:spPr>
          <a:xfrm>
            <a:off x="9598343" y="3663910"/>
            <a:ext cx="91440" cy="2776895"/>
          </a:xfrm>
          <a:prstGeom prst="roundRect">
            <a:avLst>
              <a:gd name="adj" fmla="val 91163"/>
            </a:avLst>
          </a:prstGeom>
          <a:solidFill>
            <a:srgbClr val="1B1B27"/>
          </a:solidFill>
          <a:ln/>
        </p:spPr>
      </p:sp>
      <p:sp>
        <p:nvSpPr>
          <p:cNvPr id="14" name="Text 12"/>
          <p:cNvSpPr/>
          <p:nvPr/>
        </p:nvSpPr>
        <p:spPr>
          <a:xfrm>
            <a:off x="9911001" y="3885128"/>
            <a:ext cx="2796540"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Customer Segmentation</a:t>
            </a:r>
            <a:endParaRPr lang="en-US" sz="1950" dirty="0"/>
          </a:p>
        </p:txBody>
      </p:sp>
      <p:sp>
        <p:nvSpPr>
          <p:cNvPr id="15" name="Text 13"/>
          <p:cNvSpPr/>
          <p:nvPr/>
        </p:nvSpPr>
        <p:spPr>
          <a:xfrm>
            <a:off x="9911001" y="4314349"/>
            <a:ext cx="3704273" cy="1587698"/>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Utilizes the tried-and-true </a:t>
            </a:r>
            <a:r>
              <a:rPr lang="en-US" sz="1550" b="1" dirty="0">
                <a:solidFill>
                  <a:srgbClr val="3C3939"/>
                </a:solidFill>
                <a:latin typeface="Roboto" pitchFamily="34" charset="0"/>
                <a:ea typeface="Roboto" pitchFamily="34" charset="-122"/>
                <a:cs typeface="Roboto" pitchFamily="34" charset="-120"/>
              </a:rPr>
              <a:t>RFM analysis</a:t>
            </a:r>
            <a:r>
              <a:rPr lang="en-US" sz="1550" dirty="0">
                <a:solidFill>
                  <a:srgbClr val="3C3939"/>
                </a:solidFill>
                <a:latin typeface="Roboto" pitchFamily="34" charset="0"/>
                <a:ea typeface="Roboto" pitchFamily="34" charset="-122"/>
                <a:cs typeface="Roboto" pitchFamily="34" charset="-120"/>
              </a:rPr>
              <a:t> combined with </a:t>
            </a:r>
            <a:r>
              <a:rPr lang="en-US" sz="1550" b="1" dirty="0">
                <a:solidFill>
                  <a:srgbClr val="3C3939"/>
                </a:solidFill>
                <a:latin typeface="Roboto" pitchFamily="34" charset="0"/>
                <a:ea typeface="Roboto" pitchFamily="34" charset="-122"/>
                <a:cs typeface="Roboto" pitchFamily="34" charset="-120"/>
              </a:rPr>
              <a:t>K-Means clustering</a:t>
            </a:r>
            <a:r>
              <a:rPr lang="en-US" sz="1550" dirty="0">
                <a:solidFill>
                  <a:srgbClr val="3C3939"/>
                </a:solidFill>
                <a:latin typeface="Roboto" pitchFamily="34" charset="0"/>
                <a:ea typeface="Roboto" pitchFamily="34" charset="-122"/>
                <a:cs typeface="Roboto" pitchFamily="34" charset="-120"/>
              </a:rPr>
              <a:t> to group customers into meaningful segments based on their intrinsic transactional behavior.</a:t>
            </a:r>
            <a:endParaRPr lang="en-US" sz="1550" dirty="0"/>
          </a:p>
        </p:txBody>
      </p:sp>
      <p:sp>
        <p:nvSpPr>
          <p:cNvPr id="16" name="Rectangle 15">
            <a:extLst>
              <a:ext uri="{FF2B5EF4-FFF2-40B4-BE49-F238E27FC236}">
                <a16:creationId xmlns:a16="http://schemas.microsoft.com/office/drawing/2014/main" id="{7D3B0233-969B-DFE0-80C1-86D8AC71867F}"/>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1858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Data Preprocessing:</a:t>
            </a:r>
            <a:endParaRPr lang="en-US" sz="3900" dirty="0"/>
          </a:p>
        </p:txBody>
      </p:sp>
      <p:sp>
        <p:nvSpPr>
          <p:cNvPr id="3" name="Text 1"/>
          <p:cNvSpPr/>
          <p:nvPr/>
        </p:nvSpPr>
        <p:spPr>
          <a:xfrm>
            <a:off x="793790" y="303549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Thorough data preparation was essential to ensure model accuracy and reliability. Key steps included:</a:t>
            </a:r>
            <a:endParaRPr lang="en-US" sz="1550" dirty="0"/>
          </a:p>
        </p:txBody>
      </p:sp>
      <p:sp>
        <p:nvSpPr>
          <p:cNvPr id="4" name="Shape 2"/>
          <p:cNvSpPr/>
          <p:nvPr/>
        </p:nvSpPr>
        <p:spPr>
          <a:xfrm>
            <a:off x="793790" y="3576280"/>
            <a:ext cx="13042821" cy="2634734"/>
          </a:xfrm>
          <a:prstGeom prst="roundRect">
            <a:avLst>
              <a:gd name="adj" fmla="val 3164"/>
            </a:avLst>
          </a:prstGeom>
          <a:solidFill>
            <a:srgbClr val="E1E1EA"/>
          </a:solidFill>
          <a:ln w="7620">
            <a:solidFill>
              <a:srgbClr val="C7C7D0"/>
            </a:solidFill>
            <a:prstDash val="solid"/>
          </a:ln>
        </p:spPr>
      </p:sp>
      <p:sp>
        <p:nvSpPr>
          <p:cNvPr id="5" name="Shape 3"/>
          <p:cNvSpPr/>
          <p:nvPr/>
        </p:nvSpPr>
        <p:spPr>
          <a:xfrm>
            <a:off x="801410" y="3583900"/>
            <a:ext cx="4342448" cy="2619494"/>
          </a:xfrm>
          <a:prstGeom prst="roundRect">
            <a:avLst>
              <a:gd name="adj" fmla="val 3182"/>
            </a:avLst>
          </a:prstGeom>
          <a:solidFill>
            <a:srgbClr val="1B1B27"/>
          </a:solidFill>
          <a:ln/>
        </p:spPr>
      </p:sp>
      <p:sp>
        <p:nvSpPr>
          <p:cNvPr id="6" name="Text 4"/>
          <p:cNvSpPr/>
          <p:nvPr/>
        </p:nvSpPr>
        <p:spPr>
          <a:xfrm>
            <a:off x="999768" y="3782258"/>
            <a:ext cx="3647956" cy="1587698"/>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Roboto" pitchFamily="34" charset="0"/>
                <a:ea typeface="Roboto" pitchFamily="34" charset="-122"/>
                <a:cs typeface="Roboto" pitchFamily="34" charset="-120"/>
              </a:rPr>
              <a:t>Handling Missing Values</a:t>
            </a:r>
            <a:r>
              <a:rPr lang="en-US" sz="1550" dirty="0">
                <a:solidFill>
                  <a:srgbClr val="FFFFFF"/>
                </a:solidFill>
                <a:latin typeface="Roboto" pitchFamily="34" charset="0"/>
                <a:ea typeface="Roboto" pitchFamily="34" charset="-122"/>
                <a:cs typeface="Roboto" pitchFamily="34" charset="-120"/>
              </a:rPr>
              <a:t>: Rows containing incomplete data were systematically </a:t>
            </a:r>
            <a:r>
              <a:rPr lang="en-US" sz="1550" b="1" dirty="0">
                <a:solidFill>
                  <a:srgbClr val="FFFFFF"/>
                </a:solidFill>
                <a:latin typeface="Roboto" pitchFamily="34" charset="0"/>
                <a:ea typeface="Roboto" pitchFamily="34" charset="-122"/>
                <a:cs typeface="Roboto" pitchFamily="34" charset="-120"/>
              </a:rPr>
              <a:t>dropped</a:t>
            </a:r>
            <a:r>
              <a:rPr lang="en-US" sz="1550" dirty="0">
                <a:solidFill>
                  <a:srgbClr val="FFFFFF"/>
                </a:solidFill>
                <a:latin typeface="Roboto" pitchFamily="34" charset="0"/>
                <a:ea typeface="Roboto" pitchFamily="34" charset="-122"/>
                <a:cs typeface="Roboto" pitchFamily="34" charset="-120"/>
              </a:rPr>
              <a:t> (df = df.dropna()), ensuring a clean, reliable sample.</a:t>
            </a:r>
            <a:endParaRPr lang="en-US" sz="1550" dirty="0"/>
          </a:p>
        </p:txBody>
      </p:sp>
      <p:sp>
        <p:nvSpPr>
          <p:cNvPr id="7" name="Shape 5"/>
          <p:cNvSpPr/>
          <p:nvPr/>
        </p:nvSpPr>
        <p:spPr>
          <a:xfrm>
            <a:off x="5143857" y="3583900"/>
            <a:ext cx="4342567" cy="2619494"/>
          </a:xfrm>
          <a:prstGeom prst="rect">
            <a:avLst/>
          </a:prstGeom>
          <a:solidFill>
            <a:srgbClr val="1B1B27"/>
          </a:solidFill>
          <a:ln/>
        </p:spPr>
      </p:sp>
      <p:sp>
        <p:nvSpPr>
          <p:cNvPr id="8" name="Shape 6"/>
          <p:cNvSpPr/>
          <p:nvPr/>
        </p:nvSpPr>
        <p:spPr>
          <a:xfrm>
            <a:off x="5143857" y="3583900"/>
            <a:ext cx="22860" cy="2619494"/>
          </a:xfrm>
          <a:prstGeom prst="roundRect">
            <a:avLst>
              <a:gd name="adj" fmla="val 364651"/>
            </a:avLst>
          </a:prstGeom>
          <a:solidFill>
            <a:srgbClr val="343440"/>
          </a:solidFill>
          <a:ln/>
        </p:spPr>
      </p:sp>
      <p:sp>
        <p:nvSpPr>
          <p:cNvPr id="9" name="Text 7"/>
          <p:cNvSpPr/>
          <p:nvPr/>
        </p:nvSpPr>
        <p:spPr>
          <a:xfrm>
            <a:off x="5639991" y="3782258"/>
            <a:ext cx="3350300" cy="1587698"/>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Roboto" pitchFamily="34" charset="0"/>
                <a:ea typeface="Roboto" pitchFamily="34" charset="-122"/>
                <a:cs typeface="Roboto" pitchFamily="34" charset="-120"/>
              </a:rPr>
              <a:t>Data Cleaning</a:t>
            </a:r>
            <a:r>
              <a:rPr lang="en-US" sz="1550" dirty="0">
                <a:solidFill>
                  <a:srgbClr val="FFFFFF"/>
                </a:solidFill>
                <a:latin typeface="Roboto" pitchFamily="34" charset="0"/>
                <a:ea typeface="Roboto" pitchFamily="34" charset="-122"/>
                <a:cs typeface="Roboto" pitchFamily="34" charset="-120"/>
              </a:rPr>
              <a:t>: The 'Total' column was standardized by removing non-numeric characters (like '$' and ',') and explicitly converted to a </a:t>
            </a:r>
            <a:r>
              <a:rPr lang="en-US" sz="1550" b="1" dirty="0">
                <a:solidFill>
                  <a:srgbClr val="FFFFFF"/>
                </a:solidFill>
                <a:latin typeface="Roboto" pitchFamily="34" charset="0"/>
                <a:ea typeface="Roboto" pitchFamily="34" charset="-122"/>
                <a:cs typeface="Roboto" pitchFamily="34" charset="-120"/>
              </a:rPr>
              <a:t>float</a:t>
            </a:r>
            <a:r>
              <a:rPr lang="en-US" sz="1550" dirty="0">
                <a:solidFill>
                  <a:srgbClr val="FFFFFF"/>
                </a:solidFill>
                <a:latin typeface="Roboto" pitchFamily="34" charset="0"/>
                <a:ea typeface="Roboto" pitchFamily="34" charset="-122"/>
                <a:cs typeface="Roboto" pitchFamily="34" charset="-120"/>
              </a:rPr>
              <a:t> data type for accurate numerical analysis.</a:t>
            </a:r>
            <a:endParaRPr lang="en-US" sz="1550" dirty="0"/>
          </a:p>
        </p:txBody>
      </p:sp>
      <p:pic>
        <p:nvPicPr>
          <p:cNvPr id="11"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913" y="4769465"/>
            <a:ext cx="248007" cy="248007"/>
          </a:xfrm>
          <a:prstGeom prst="rect">
            <a:avLst/>
          </a:prstGeom>
        </p:spPr>
      </p:pic>
      <p:sp>
        <p:nvSpPr>
          <p:cNvPr id="12" name="Shape 9"/>
          <p:cNvSpPr/>
          <p:nvPr/>
        </p:nvSpPr>
        <p:spPr>
          <a:xfrm>
            <a:off x="9486424" y="3583900"/>
            <a:ext cx="4342567" cy="2619494"/>
          </a:xfrm>
          <a:prstGeom prst="rect">
            <a:avLst/>
          </a:prstGeom>
          <a:solidFill>
            <a:srgbClr val="1B1B27"/>
          </a:solidFill>
          <a:ln/>
        </p:spPr>
      </p:sp>
      <p:sp>
        <p:nvSpPr>
          <p:cNvPr id="13" name="Shape 10"/>
          <p:cNvSpPr/>
          <p:nvPr/>
        </p:nvSpPr>
        <p:spPr>
          <a:xfrm>
            <a:off x="9486424" y="3583900"/>
            <a:ext cx="22860" cy="2619494"/>
          </a:xfrm>
          <a:prstGeom prst="roundRect">
            <a:avLst>
              <a:gd name="adj" fmla="val 364651"/>
            </a:avLst>
          </a:prstGeom>
          <a:solidFill>
            <a:srgbClr val="343440"/>
          </a:solidFill>
          <a:ln/>
        </p:spPr>
      </p:sp>
      <p:sp>
        <p:nvSpPr>
          <p:cNvPr id="14" name="Text 11"/>
          <p:cNvSpPr/>
          <p:nvPr/>
        </p:nvSpPr>
        <p:spPr>
          <a:xfrm>
            <a:off x="9982557" y="3782258"/>
            <a:ext cx="3648075" cy="2222778"/>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Roboto" pitchFamily="34" charset="0"/>
                <a:ea typeface="Roboto" pitchFamily="34" charset="-122"/>
                <a:cs typeface="Roboto" pitchFamily="34" charset="-120"/>
              </a:rPr>
              <a:t>Feature Engineering</a:t>
            </a:r>
            <a:r>
              <a:rPr lang="en-US" sz="1550" dirty="0">
                <a:solidFill>
                  <a:srgbClr val="FFFFFF"/>
                </a:solidFill>
                <a:latin typeface="Roboto" pitchFamily="34" charset="0"/>
                <a:ea typeface="Roboto" pitchFamily="34" charset="-122"/>
                <a:cs typeface="Roboto" pitchFamily="34" charset="-120"/>
              </a:rPr>
              <a:t>: This critical step involved transforming the 'Order Date' into a datetime format and extracting valuable, granular, time-based features for enhanced regression modeling, including: </a:t>
            </a:r>
            <a:r>
              <a:rPr lang="en-US" sz="1550" b="1" dirty="0">
                <a:solidFill>
                  <a:srgbClr val="FFFFFF"/>
                </a:solidFill>
                <a:latin typeface="Roboto" pitchFamily="34" charset="0"/>
                <a:ea typeface="Roboto" pitchFamily="34" charset="-122"/>
                <a:cs typeface="Roboto" pitchFamily="34" charset="-120"/>
              </a:rPr>
              <a:t>Year, Month, Day, DayOfWeek, and WeekOfYear</a:t>
            </a:r>
            <a:r>
              <a:rPr lang="en-US" sz="1550" dirty="0">
                <a:solidFill>
                  <a:srgbClr val="FFFFFF"/>
                </a:solidFill>
                <a:latin typeface="Roboto" pitchFamily="34" charset="0"/>
                <a:ea typeface="Roboto" pitchFamily="34" charset="-122"/>
                <a:cs typeface="Roboto" pitchFamily="34" charset="-120"/>
              </a:rPr>
              <a:t>.</a:t>
            </a:r>
            <a:endParaRPr lang="en-US" sz="1550" dirty="0"/>
          </a:p>
        </p:txBody>
      </p:sp>
      <p:pic>
        <p:nvPicPr>
          <p:cNvPr id="1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2480" y="4769465"/>
            <a:ext cx="248007" cy="248007"/>
          </a:xfrm>
          <a:prstGeom prst="rect">
            <a:avLst/>
          </a:prstGeom>
        </p:spPr>
      </p:pic>
      <p:sp>
        <p:nvSpPr>
          <p:cNvPr id="17" name="Rectangle 16">
            <a:extLst>
              <a:ext uri="{FF2B5EF4-FFF2-40B4-BE49-F238E27FC236}">
                <a16:creationId xmlns:a16="http://schemas.microsoft.com/office/drawing/2014/main" id="{D412FDC1-25A0-88C3-A7DE-F9D96CFE4969}"/>
              </a:ext>
            </a:extLst>
          </p:cNvPr>
          <p:cNvSpPr/>
          <p:nvPr/>
        </p:nvSpPr>
        <p:spPr>
          <a:xfrm>
            <a:off x="12801600" y="7730837"/>
            <a:ext cx="1756064" cy="426027"/>
          </a:xfrm>
          <a:prstGeom prst="rect">
            <a:avLst/>
          </a:prstGeom>
          <a:solidFill>
            <a:srgbClr val="FEFEFE"/>
          </a:solidFill>
          <a:ln>
            <a:solidFill>
              <a:srgbClr val="FE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1444</Words>
  <Application>Microsoft Office PowerPoint</Application>
  <PresentationFormat>Custom</PresentationFormat>
  <Paragraphs>94</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Roboto</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Hannah Christina</cp:lastModifiedBy>
  <cp:revision>3</cp:revision>
  <dcterms:created xsi:type="dcterms:W3CDTF">2025-10-28T14:44:04Z</dcterms:created>
  <dcterms:modified xsi:type="dcterms:W3CDTF">2025-11-04T10:50:39Z</dcterms:modified>
</cp:coreProperties>
</file>